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sldIdLst>
    <p:sldId id="256" r:id="rId3"/>
    <p:sldId id="327" r:id="rId4"/>
    <p:sldId id="294" r:id="rId5"/>
    <p:sldId id="296" r:id="rId6"/>
    <p:sldId id="298" r:id="rId7"/>
    <p:sldId id="299" r:id="rId8"/>
    <p:sldId id="300" r:id="rId9"/>
    <p:sldId id="286" r:id="rId10"/>
    <p:sldId id="295" r:id="rId11"/>
    <p:sldId id="320" r:id="rId12"/>
    <p:sldId id="262" r:id="rId13"/>
    <p:sldId id="258" r:id="rId14"/>
    <p:sldId id="301" r:id="rId15"/>
    <p:sldId id="268" r:id="rId16"/>
    <p:sldId id="302" r:id="rId17"/>
    <p:sldId id="269" r:id="rId18"/>
    <p:sldId id="263" r:id="rId19"/>
    <p:sldId id="316" r:id="rId20"/>
    <p:sldId id="303" r:id="rId21"/>
    <p:sldId id="305" r:id="rId22"/>
    <p:sldId id="306" r:id="rId23"/>
    <p:sldId id="307" r:id="rId24"/>
    <p:sldId id="311" r:id="rId25"/>
    <p:sldId id="317" r:id="rId26"/>
    <p:sldId id="297" r:id="rId27"/>
    <p:sldId id="270" r:id="rId28"/>
    <p:sldId id="314" r:id="rId29"/>
    <p:sldId id="313" r:id="rId30"/>
    <p:sldId id="328" r:id="rId31"/>
    <p:sldId id="329" r:id="rId32"/>
    <p:sldId id="330" r:id="rId33"/>
    <p:sldId id="318" r:id="rId34"/>
    <p:sldId id="272" r:id="rId35"/>
    <p:sldId id="273" r:id="rId36"/>
    <p:sldId id="274" r:id="rId37"/>
    <p:sldId id="275" r:id="rId38"/>
    <p:sldId id="312" r:id="rId39"/>
    <p:sldId id="332" r:id="rId40"/>
    <p:sldId id="331" r:id="rId41"/>
    <p:sldId id="319" r:id="rId42"/>
    <p:sldId id="277" r:id="rId43"/>
    <p:sldId id="278" r:id="rId44"/>
    <p:sldId id="310" r:id="rId45"/>
    <p:sldId id="283" r:id="rId46"/>
    <p:sldId id="279" r:id="rId47"/>
    <p:sldId id="284" r:id="rId48"/>
    <p:sldId id="280" r:id="rId49"/>
    <p:sldId id="281" r:id="rId50"/>
    <p:sldId id="325" r:id="rId51"/>
    <p:sldId id="326" r:id="rId52"/>
    <p:sldId id="29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2235EF-EE0C-4750-89D3-DBED4E1EAF02}">
          <p14:sldIdLst>
            <p14:sldId id="256"/>
          </p14:sldIdLst>
        </p14:section>
        <p14:section name="Summary Section" id="{F5B81E77-0F26-4CA4-BB92-B170D33E5E5D}">
          <p14:sldIdLst>
            <p14:sldId id="327"/>
            <p14:sldId id="294"/>
          </p14:sldIdLst>
        </p14:section>
        <p14:section name="Dataset" id="{A4204820-35B7-41CB-99A9-D888686B309B}">
          <p14:sldIdLst>
            <p14:sldId id="296"/>
            <p14:sldId id="298"/>
            <p14:sldId id="299"/>
            <p14:sldId id="300"/>
            <p14:sldId id="286"/>
            <p14:sldId id="295"/>
          </p14:sldIdLst>
        </p14:section>
        <p14:section name="Transformer" id="{56C72771-028C-4982-BE8B-03300ED5E649}">
          <p14:sldIdLst>
            <p14:sldId id="320"/>
            <p14:sldId id="262"/>
            <p14:sldId id="258"/>
            <p14:sldId id="301"/>
            <p14:sldId id="268"/>
            <p14:sldId id="302"/>
            <p14:sldId id="269"/>
            <p14:sldId id="263"/>
          </p14:sldIdLst>
        </p14:section>
        <p14:section name="Results" id="{6DC77050-A9A6-4AD9-81B3-80E4EC44976C}">
          <p14:sldIdLst>
            <p14:sldId id="316"/>
            <p14:sldId id="303"/>
            <p14:sldId id="305"/>
            <p14:sldId id="306"/>
            <p14:sldId id="307"/>
            <p14:sldId id="311"/>
          </p14:sldIdLst>
        </p14:section>
        <p14:section name="Contact Maps" id="{F9305A10-856D-47C3-96CA-2812430A1300}">
          <p14:sldIdLst>
            <p14:sldId id="317"/>
            <p14:sldId id="297"/>
            <p14:sldId id="270"/>
            <p14:sldId id="314"/>
            <p14:sldId id="313"/>
            <p14:sldId id="328"/>
            <p14:sldId id="329"/>
            <p14:sldId id="330"/>
          </p14:sldIdLst>
        </p14:section>
        <p14:section name="3wx4 Mimic" id="{DF0063D3-FA48-4A35-9E67-32E715A62944}">
          <p14:sldIdLst>
            <p14:sldId id="318"/>
            <p14:sldId id="272"/>
            <p14:sldId id="273"/>
            <p14:sldId id="274"/>
            <p14:sldId id="275"/>
            <p14:sldId id="312"/>
            <p14:sldId id="332"/>
            <p14:sldId id="331"/>
          </p14:sldIdLst>
        </p14:section>
        <p14:section name="MaSIF" id="{ACC04C83-4DCA-4CDF-979A-A67192D0056A}">
          <p14:sldIdLst>
            <p14:sldId id="319"/>
            <p14:sldId id="277"/>
            <p14:sldId id="278"/>
            <p14:sldId id="310"/>
            <p14:sldId id="283"/>
            <p14:sldId id="279"/>
            <p14:sldId id="284"/>
            <p14:sldId id="280"/>
            <p14:sldId id="281"/>
            <p14:sldId id="325"/>
            <p14:sldId id="326"/>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0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89577" autoAdjust="0"/>
  </p:normalViewPr>
  <p:slideViewPr>
    <p:cSldViewPr snapToGrid="0">
      <p:cViewPr varScale="1">
        <p:scale>
          <a:sx n="67" d="100"/>
          <a:sy n="67"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465627-05F4-4AE1-A346-CD8F88CD12C9}" type="datetimeFigureOut">
              <a:rPr lang="en-US" smtClean="0"/>
              <a:t>9/13/2020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5E373-A2F0-4E2D-82CA-02D88F633741}" type="slidenum">
              <a:rPr lang="en-US" smtClean="0"/>
              <a:t>‹#›</a:t>
            </a:fld>
            <a:endParaRPr lang="en-US"/>
          </a:p>
        </p:txBody>
      </p:sp>
    </p:spTree>
    <p:extLst>
      <p:ext uri="{BB962C8B-B14F-4D97-AF65-F5344CB8AC3E}">
        <p14:creationId xmlns:p14="http://schemas.microsoft.com/office/powerpoint/2010/main" val="2710070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rcsb.org/search?q=citation.rcsb_authors:Ho,%20C.H."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2EA21-C7D6-4472-8F24-18C85202E6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43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Helvetica Neue"/>
              </a:rPr>
              <a:t>The T4 phage DNA mimic protein </a:t>
            </a:r>
            <a:r>
              <a:rPr lang="en-US" b="0" i="0" dirty="0" err="1">
                <a:solidFill>
                  <a:srgbClr val="333333"/>
                </a:solidFill>
                <a:effectLst/>
                <a:latin typeface="Helvetica Neue"/>
              </a:rPr>
              <a:t>Arn</a:t>
            </a:r>
            <a:r>
              <a:rPr lang="en-US" b="0" i="0" dirty="0">
                <a:solidFill>
                  <a:srgbClr val="333333"/>
                </a:solidFill>
                <a:effectLst/>
                <a:latin typeface="Helvetica Neue"/>
              </a:rPr>
              <a:t> inhibits the DNA binding activity of the bacterial histone-like protein H-NS</a:t>
            </a:r>
          </a:p>
          <a:p>
            <a:r>
              <a:rPr lang="en-US" b="1" i="0" u="sng" dirty="0">
                <a:solidFill>
                  <a:srgbClr val="337AB7"/>
                </a:solidFill>
                <a:effectLst/>
                <a:latin typeface="Helvetica Neue"/>
                <a:hlinkClick r:id="rId3"/>
              </a:rPr>
              <a:t/>
            </a:r>
            <a:br>
              <a:rPr lang="en-US" b="1" i="0" u="sng" dirty="0">
                <a:solidFill>
                  <a:srgbClr val="337AB7"/>
                </a:solidFill>
                <a:effectLst/>
                <a:latin typeface="Helvetica Neue"/>
                <a:hlinkClick r:id="rId3"/>
              </a:rPr>
            </a:br>
            <a:endParaRPr lang="en-US" dirty="0"/>
          </a:p>
        </p:txBody>
      </p:sp>
      <p:sp>
        <p:nvSpPr>
          <p:cNvPr id="4" name="Slide Number Placeholder 3"/>
          <p:cNvSpPr>
            <a:spLocks noGrp="1"/>
          </p:cNvSpPr>
          <p:nvPr>
            <p:ph type="sldNum" sz="quarter" idx="5"/>
          </p:nvPr>
        </p:nvSpPr>
        <p:spPr/>
        <p:txBody>
          <a:bodyPr/>
          <a:lstStyle/>
          <a:p>
            <a:fld id="{2B25E373-A2F0-4E2D-82CA-02D88F633741}" type="slidenum">
              <a:rPr lang="en-US" smtClean="0"/>
              <a:t>33</a:t>
            </a:fld>
            <a:endParaRPr lang="en-US"/>
          </a:p>
        </p:txBody>
      </p:sp>
    </p:spTree>
    <p:extLst>
      <p:ext uri="{BB962C8B-B14F-4D97-AF65-F5344CB8AC3E}">
        <p14:creationId xmlns:p14="http://schemas.microsoft.com/office/powerpoint/2010/main" val="276352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http://bioinformatics.org/molvis/phipsi/ </a:t>
            </a:r>
          </a:p>
        </p:txBody>
      </p:sp>
      <p:sp>
        <p:nvSpPr>
          <p:cNvPr id="4" name="Slide Number Placeholder 3"/>
          <p:cNvSpPr>
            <a:spLocks noGrp="1"/>
          </p:cNvSpPr>
          <p:nvPr>
            <p:ph type="sldNum" sz="quarter" idx="5"/>
          </p:nvPr>
        </p:nvSpPr>
        <p:spPr/>
        <p:txBody>
          <a:bodyPr/>
          <a:lstStyle/>
          <a:p>
            <a:fld id="{2B25E373-A2F0-4E2D-82CA-02D88F633741}" type="slidenum">
              <a:rPr lang="en-US" smtClean="0"/>
              <a:t>40</a:t>
            </a:fld>
            <a:endParaRPr lang="en-US"/>
          </a:p>
        </p:txBody>
      </p:sp>
    </p:spTree>
    <p:extLst>
      <p:ext uri="{BB962C8B-B14F-4D97-AF65-F5344CB8AC3E}">
        <p14:creationId xmlns:p14="http://schemas.microsoft.com/office/powerpoint/2010/main" val="2267442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Data available here: https://drive.google.com/file/d/1nObO4aJnYJxLQHfcC9OAJs2WoNMmnpLS/view?usp=sharing </a:t>
            </a:r>
            <a:endParaRPr lang="en-CA" dirty="0"/>
          </a:p>
        </p:txBody>
      </p:sp>
      <p:sp>
        <p:nvSpPr>
          <p:cNvPr id="4" name="Slide Number Placeholder 3"/>
          <p:cNvSpPr>
            <a:spLocks noGrp="1"/>
          </p:cNvSpPr>
          <p:nvPr>
            <p:ph type="sldNum" sz="quarter" idx="10"/>
          </p:nvPr>
        </p:nvSpPr>
        <p:spPr/>
        <p:txBody>
          <a:bodyPr/>
          <a:lstStyle/>
          <a:p>
            <a:fld id="{2B25E373-A2F0-4E2D-82CA-02D88F633741}" type="slidenum">
              <a:rPr lang="en-US" smtClean="0"/>
              <a:t>48</a:t>
            </a:fld>
            <a:endParaRPr lang="en-US"/>
          </a:p>
        </p:txBody>
      </p:sp>
    </p:spTree>
    <p:extLst>
      <p:ext uri="{BB962C8B-B14F-4D97-AF65-F5344CB8AC3E}">
        <p14:creationId xmlns:p14="http://schemas.microsoft.com/office/powerpoint/2010/main" val="3815644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5E373-A2F0-4E2D-82CA-02D88F633741}" type="slidenum">
              <a:rPr lang="en-US" smtClean="0"/>
              <a:t>51</a:t>
            </a:fld>
            <a:endParaRPr lang="en-US"/>
          </a:p>
        </p:txBody>
      </p:sp>
    </p:spTree>
    <p:extLst>
      <p:ext uri="{BB962C8B-B14F-4D97-AF65-F5344CB8AC3E}">
        <p14:creationId xmlns:p14="http://schemas.microsoft.com/office/powerpoint/2010/main" val="3118878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http://bioinformatics.org/molvis/phipsi/ </a:t>
            </a:r>
          </a:p>
          <a:p>
            <a:r>
              <a:rPr lang="en-US" dirty="0"/>
              <a:t>https://en.wikipedia.org/wiki/Ramachandran_plot#/media/File:Ramachandran_plot_general_100K.jpg </a:t>
            </a:r>
          </a:p>
        </p:txBody>
      </p:sp>
      <p:sp>
        <p:nvSpPr>
          <p:cNvPr id="4" name="Slide Number Placeholder 3"/>
          <p:cNvSpPr>
            <a:spLocks noGrp="1"/>
          </p:cNvSpPr>
          <p:nvPr>
            <p:ph type="sldNum" sz="quarter" idx="5"/>
          </p:nvPr>
        </p:nvSpPr>
        <p:spPr/>
        <p:txBody>
          <a:bodyPr/>
          <a:lstStyle/>
          <a:p>
            <a:fld id="{2B25E373-A2F0-4E2D-82CA-02D88F633741}" type="slidenum">
              <a:rPr lang="en-US" smtClean="0"/>
              <a:t>4</a:t>
            </a:fld>
            <a:endParaRPr lang="en-US"/>
          </a:p>
        </p:txBody>
      </p:sp>
    </p:spTree>
    <p:extLst>
      <p:ext uri="{BB962C8B-B14F-4D97-AF65-F5344CB8AC3E}">
        <p14:creationId xmlns:p14="http://schemas.microsoft.com/office/powerpoint/2010/main" val="45171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http://bioinformatics.org/molvis/phipsi/ </a:t>
            </a:r>
          </a:p>
        </p:txBody>
      </p:sp>
      <p:sp>
        <p:nvSpPr>
          <p:cNvPr id="4" name="Slide Number Placeholder 3"/>
          <p:cNvSpPr>
            <a:spLocks noGrp="1"/>
          </p:cNvSpPr>
          <p:nvPr>
            <p:ph type="sldNum" sz="quarter" idx="5"/>
          </p:nvPr>
        </p:nvSpPr>
        <p:spPr/>
        <p:txBody>
          <a:bodyPr/>
          <a:lstStyle/>
          <a:p>
            <a:fld id="{2B25E373-A2F0-4E2D-82CA-02D88F633741}" type="slidenum">
              <a:rPr lang="en-US" smtClean="0"/>
              <a:t>10</a:t>
            </a:fld>
            <a:endParaRPr lang="en-US"/>
          </a:p>
        </p:txBody>
      </p:sp>
    </p:spTree>
    <p:extLst>
      <p:ext uri="{BB962C8B-B14F-4D97-AF65-F5344CB8AC3E}">
        <p14:creationId xmlns:p14="http://schemas.microsoft.com/office/powerpoint/2010/main" val="3854168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https://talktotransformer.com/</a:t>
            </a:r>
          </a:p>
          <a:p>
            <a:endParaRPr lang="en-US" dirty="0"/>
          </a:p>
        </p:txBody>
      </p:sp>
      <p:sp>
        <p:nvSpPr>
          <p:cNvPr id="4" name="Slide Number Placeholder 3"/>
          <p:cNvSpPr>
            <a:spLocks noGrp="1"/>
          </p:cNvSpPr>
          <p:nvPr>
            <p:ph type="sldNum" sz="quarter" idx="5"/>
          </p:nvPr>
        </p:nvSpPr>
        <p:spPr/>
        <p:txBody>
          <a:bodyPr/>
          <a:lstStyle/>
          <a:p>
            <a:fld id="{2B25E373-A2F0-4E2D-82CA-02D88F633741}" type="slidenum">
              <a:rPr lang="en-US" smtClean="0"/>
              <a:t>11</a:t>
            </a:fld>
            <a:endParaRPr lang="en-US"/>
          </a:p>
        </p:txBody>
      </p:sp>
    </p:spTree>
    <p:extLst>
      <p:ext uri="{BB962C8B-B14F-4D97-AF65-F5344CB8AC3E}">
        <p14:creationId xmlns:p14="http://schemas.microsoft.com/office/powerpoint/2010/main" val="488440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http://bioinformatics.org/molvis/phipsi/ </a:t>
            </a:r>
          </a:p>
        </p:txBody>
      </p:sp>
      <p:sp>
        <p:nvSpPr>
          <p:cNvPr id="4" name="Slide Number Placeholder 3"/>
          <p:cNvSpPr>
            <a:spLocks noGrp="1"/>
          </p:cNvSpPr>
          <p:nvPr>
            <p:ph type="sldNum" sz="quarter" idx="5"/>
          </p:nvPr>
        </p:nvSpPr>
        <p:spPr/>
        <p:txBody>
          <a:bodyPr/>
          <a:lstStyle/>
          <a:p>
            <a:fld id="{2B25E373-A2F0-4E2D-82CA-02D88F633741}" type="slidenum">
              <a:rPr lang="en-US" smtClean="0"/>
              <a:t>18</a:t>
            </a:fld>
            <a:endParaRPr lang="en-US"/>
          </a:p>
        </p:txBody>
      </p:sp>
    </p:spTree>
    <p:extLst>
      <p:ext uri="{BB962C8B-B14F-4D97-AF65-F5344CB8AC3E}">
        <p14:creationId xmlns:p14="http://schemas.microsoft.com/office/powerpoint/2010/main" val="3443941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22222"/>
                </a:solidFill>
                <a:effectLst/>
                <a:latin typeface="Arial" panose="020B0604020202020204" pitchFamily="34" charset="0"/>
              </a:rPr>
              <a:t>Hamelryck</a:t>
            </a:r>
            <a:r>
              <a:rPr lang="en-US" b="0" i="0" dirty="0">
                <a:solidFill>
                  <a:srgbClr val="222222"/>
                </a:solidFill>
                <a:effectLst/>
                <a:latin typeface="Arial" panose="020B0604020202020204" pitchFamily="34" charset="0"/>
              </a:rPr>
              <a:t>, Thomas, et al. "Potentials of mean force for protein structure prediction vindicated, formalized and generalized." </a:t>
            </a:r>
            <a:r>
              <a:rPr lang="en-US" b="0" i="1" dirty="0" err="1">
                <a:solidFill>
                  <a:srgbClr val="222222"/>
                </a:solidFill>
                <a:effectLst/>
                <a:latin typeface="Arial" panose="020B0604020202020204" pitchFamily="34" charset="0"/>
              </a:rPr>
              <a:t>PloS</a:t>
            </a:r>
            <a:r>
              <a:rPr lang="en-US" b="0" i="1" dirty="0">
                <a:solidFill>
                  <a:srgbClr val="222222"/>
                </a:solidFill>
                <a:effectLst/>
                <a:latin typeface="Arial" panose="020B0604020202020204" pitchFamily="34" charset="0"/>
              </a:rPr>
              <a:t> one</a:t>
            </a:r>
            <a:r>
              <a:rPr lang="en-US" b="0" i="0" dirty="0">
                <a:solidFill>
                  <a:srgbClr val="222222"/>
                </a:solidFill>
                <a:effectLst/>
                <a:latin typeface="Arial" panose="020B0604020202020204" pitchFamily="34" charset="0"/>
              </a:rPr>
              <a:t> 5.11 (2010): e13714.</a:t>
            </a:r>
          </a:p>
          <a:p>
            <a:endParaRPr lang="en-US" dirty="0"/>
          </a:p>
        </p:txBody>
      </p:sp>
      <p:sp>
        <p:nvSpPr>
          <p:cNvPr id="4" name="Slide Number Placeholder 3"/>
          <p:cNvSpPr>
            <a:spLocks noGrp="1"/>
          </p:cNvSpPr>
          <p:nvPr>
            <p:ph type="sldNum" sz="quarter" idx="5"/>
          </p:nvPr>
        </p:nvSpPr>
        <p:spPr/>
        <p:txBody>
          <a:bodyPr/>
          <a:lstStyle/>
          <a:p>
            <a:fld id="{2B25E373-A2F0-4E2D-82CA-02D88F633741}" type="slidenum">
              <a:rPr lang="en-US" smtClean="0"/>
              <a:t>24</a:t>
            </a:fld>
            <a:endParaRPr lang="en-US"/>
          </a:p>
        </p:txBody>
      </p:sp>
    </p:spTree>
    <p:extLst>
      <p:ext uri="{BB962C8B-B14F-4D97-AF65-F5344CB8AC3E}">
        <p14:creationId xmlns:p14="http://schemas.microsoft.com/office/powerpoint/2010/main" val="268689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https://math.stackexchange.com/questions/3760072/length-of-line-segment-at-intersection-of-three-spheres </a:t>
            </a:r>
          </a:p>
        </p:txBody>
      </p:sp>
      <p:sp>
        <p:nvSpPr>
          <p:cNvPr id="4" name="Slide Number Placeholder 3"/>
          <p:cNvSpPr>
            <a:spLocks noGrp="1"/>
          </p:cNvSpPr>
          <p:nvPr>
            <p:ph type="sldNum" sz="quarter" idx="5"/>
          </p:nvPr>
        </p:nvSpPr>
        <p:spPr/>
        <p:txBody>
          <a:bodyPr/>
          <a:lstStyle/>
          <a:p>
            <a:fld id="{2B25E373-A2F0-4E2D-82CA-02D88F633741}" type="slidenum">
              <a:rPr lang="en-US" smtClean="0"/>
              <a:t>28</a:t>
            </a:fld>
            <a:endParaRPr lang="en-US"/>
          </a:p>
        </p:txBody>
      </p:sp>
    </p:spTree>
    <p:extLst>
      <p:ext uri="{BB962C8B-B14F-4D97-AF65-F5344CB8AC3E}">
        <p14:creationId xmlns:p14="http://schemas.microsoft.com/office/powerpoint/2010/main" val="3213702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25E373-A2F0-4E2D-82CA-02D88F633741}" type="slidenum">
              <a:rPr lang="en-US" smtClean="0"/>
              <a:t>29</a:t>
            </a:fld>
            <a:endParaRPr lang="en-US"/>
          </a:p>
        </p:txBody>
      </p:sp>
    </p:spTree>
    <p:extLst>
      <p:ext uri="{BB962C8B-B14F-4D97-AF65-F5344CB8AC3E}">
        <p14:creationId xmlns:p14="http://schemas.microsoft.com/office/powerpoint/2010/main" val="670974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http://bioinformatics.org/molvis/phipsi/ </a:t>
            </a:r>
          </a:p>
        </p:txBody>
      </p:sp>
      <p:sp>
        <p:nvSpPr>
          <p:cNvPr id="4" name="Slide Number Placeholder 3"/>
          <p:cNvSpPr>
            <a:spLocks noGrp="1"/>
          </p:cNvSpPr>
          <p:nvPr>
            <p:ph type="sldNum" sz="quarter" idx="5"/>
          </p:nvPr>
        </p:nvSpPr>
        <p:spPr/>
        <p:txBody>
          <a:bodyPr/>
          <a:lstStyle/>
          <a:p>
            <a:fld id="{2B25E373-A2F0-4E2D-82CA-02D88F633741}" type="slidenum">
              <a:rPr lang="en-US" smtClean="0"/>
              <a:t>32</a:t>
            </a:fld>
            <a:endParaRPr lang="en-US"/>
          </a:p>
        </p:txBody>
      </p:sp>
    </p:spTree>
    <p:extLst>
      <p:ext uri="{BB962C8B-B14F-4D97-AF65-F5344CB8AC3E}">
        <p14:creationId xmlns:p14="http://schemas.microsoft.com/office/powerpoint/2010/main" val="761729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143277-706B-4171-979B-974F34A472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4CE3B049-C1E0-4182-B0EE-A88328EE1B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DB3F52A2-FE4D-4A9F-8F3D-2D973516E116}"/>
              </a:ext>
            </a:extLst>
          </p:cNvPr>
          <p:cNvSpPr>
            <a:spLocks noGrp="1"/>
          </p:cNvSpPr>
          <p:nvPr>
            <p:ph type="dt" sz="half" idx="10"/>
          </p:nvPr>
        </p:nvSpPr>
        <p:spPr/>
        <p:txBody>
          <a:bodyPr/>
          <a:lstStyle/>
          <a:p>
            <a:fld id="{726B35F5-2DBD-48BA-B96B-CDDE2CC69F07}" type="datetimeFigureOut">
              <a:rPr lang="en-US" smtClean="0"/>
              <a:t>9/13/2020</a:t>
            </a:fld>
            <a:endParaRPr lang="en-US"/>
          </a:p>
        </p:txBody>
      </p:sp>
      <p:sp>
        <p:nvSpPr>
          <p:cNvPr id="5" name="Footer Placeholder 4">
            <a:extLst>
              <a:ext uri="{FF2B5EF4-FFF2-40B4-BE49-F238E27FC236}">
                <a16:creationId xmlns="" xmlns:a16="http://schemas.microsoft.com/office/drawing/2014/main" id="{3E358961-B44B-4F5F-82CB-8061ACAA5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B1F06F3-B6EA-46D1-B842-5391FE8A8754}"/>
              </a:ext>
            </a:extLst>
          </p:cNvPr>
          <p:cNvSpPr>
            <a:spLocks noGrp="1"/>
          </p:cNvSpPr>
          <p:nvPr>
            <p:ph type="sldNum" sz="quarter" idx="12"/>
          </p:nvPr>
        </p:nvSpPr>
        <p:spPr/>
        <p:txBody>
          <a:bodyPr/>
          <a:lstStyle/>
          <a:p>
            <a:fld id="{8AA93FB4-6938-4153-8107-D97671B1C9BA}" type="slidenum">
              <a:rPr lang="en-US" smtClean="0"/>
              <a:t>‹#›</a:t>
            </a:fld>
            <a:endParaRPr lang="en-US"/>
          </a:p>
        </p:txBody>
      </p:sp>
    </p:spTree>
    <p:extLst>
      <p:ext uri="{BB962C8B-B14F-4D97-AF65-F5344CB8AC3E}">
        <p14:creationId xmlns:p14="http://schemas.microsoft.com/office/powerpoint/2010/main" val="3915189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EE0E07-5D86-4DB2-B35D-E0BB293B5C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41D77FF8-4E4B-4825-813A-5D3BFFE7DC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7890F7C-CA7D-4565-8195-0A4C08553578}"/>
              </a:ext>
            </a:extLst>
          </p:cNvPr>
          <p:cNvSpPr>
            <a:spLocks noGrp="1"/>
          </p:cNvSpPr>
          <p:nvPr>
            <p:ph type="dt" sz="half" idx="10"/>
          </p:nvPr>
        </p:nvSpPr>
        <p:spPr/>
        <p:txBody>
          <a:bodyPr/>
          <a:lstStyle/>
          <a:p>
            <a:fld id="{726B35F5-2DBD-48BA-B96B-CDDE2CC69F07}" type="datetimeFigureOut">
              <a:rPr lang="en-US" smtClean="0"/>
              <a:t>9/13/2020</a:t>
            </a:fld>
            <a:endParaRPr lang="en-US"/>
          </a:p>
        </p:txBody>
      </p:sp>
      <p:sp>
        <p:nvSpPr>
          <p:cNvPr id="5" name="Footer Placeholder 4">
            <a:extLst>
              <a:ext uri="{FF2B5EF4-FFF2-40B4-BE49-F238E27FC236}">
                <a16:creationId xmlns="" xmlns:a16="http://schemas.microsoft.com/office/drawing/2014/main" id="{CDA18EDC-A765-4F29-A25A-C4EDF4F74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3DFE67C-5DB0-402C-B5C4-AED9160AF07B}"/>
              </a:ext>
            </a:extLst>
          </p:cNvPr>
          <p:cNvSpPr>
            <a:spLocks noGrp="1"/>
          </p:cNvSpPr>
          <p:nvPr>
            <p:ph type="sldNum" sz="quarter" idx="12"/>
          </p:nvPr>
        </p:nvSpPr>
        <p:spPr/>
        <p:txBody>
          <a:bodyPr/>
          <a:lstStyle/>
          <a:p>
            <a:fld id="{8AA93FB4-6938-4153-8107-D97671B1C9BA}" type="slidenum">
              <a:rPr lang="en-US" smtClean="0"/>
              <a:t>‹#›</a:t>
            </a:fld>
            <a:endParaRPr lang="en-US"/>
          </a:p>
        </p:txBody>
      </p:sp>
    </p:spTree>
    <p:extLst>
      <p:ext uri="{BB962C8B-B14F-4D97-AF65-F5344CB8AC3E}">
        <p14:creationId xmlns:p14="http://schemas.microsoft.com/office/powerpoint/2010/main" val="2830755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456110B3-ACD8-4E60-843C-AB625D447D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9E78665-E368-4D43-90DF-A187011A15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5CEE914-2375-4079-B8DB-9D08349B604E}"/>
              </a:ext>
            </a:extLst>
          </p:cNvPr>
          <p:cNvSpPr>
            <a:spLocks noGrp="1"/>
          </p:cNvSpPr>
          <p:nvPr>
            <p:ph type="dt" sz="half" idx="10"/>
          </p:nvPr>
        </p:nvSpPr>
        <p:spPr/>
        <p:txBody>
          <a:bodyPr/>
          <a:lstStyle/>
          <a:p>
            <a:fld id="{726B35F5-2DBD-48BA-B96B-CDDE2CC69F07}" type="datetimeFigureOut">
              <a:rPr lang="en-US" smtClean="0"/>
              <a:t>9/13/2020</a:t>
            </a:fld>
            <a:endParaRPr lang="en-US"/>
          </a:p>
        </p:txBody>
      </p:sp>
      <p:sp>
        <p:nvSpPr>
          <p:cNvPr id="5" name="Footer Placeholder 4">
            <a:extLst>
              <a:ext uri="{FF2B5EF4-FFF2-40B4-BE49-F238E27FC236}">
                <a16:creationId xmlns="" xmlns:a16="http://schemas.microsoft.com/office/drawing/2014/main" id="{482B59DA-C0E0-47E4-AFAA-8590C2B7C6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49CBA20-07C2-44E7-924D-83D8C2A1BB76}"/>
              </a:ext>
            </a:extLst>
          </p:cNvPr>
          <p:cNvSpPr>
            <a:spLocks noGrp="1"/>
          </p:cNvSpPr>
          <p:nvPr>
            <p:ph type="sldNum" sz="quarter" idx="12"/>
          </p:nvPr>
        </p:nvSpPr>
        <p:spPr/>
        <p:txBody>
          <a:bodyPr/>
          <a:lstStyle/>
          <a:p>
            <a:fld id="{8AA93FB4-6938-4153-8107-D97671B1C9BA}" type="slidenum">
              <a:rPr lang="en-US" smtClean="0"/>
              <a:t>‹#›</a:t>
            </a:fld>
            <a:endParaRPr lang="en-US"/>
          </a:p>
        </p:txBody>
      </p:sp>
    </p:spTree>
    <p:extLst>
      <p:ext uri="{BB962C8B-B14F-4D97-AF65-F5344CB8AC3E}">
        <p14:creationId xmlns:p14="http://schemas.microsoft.com/office/powerpoint/2010/main" val="2983348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112ADA-D618-4E4D-B650-1648B17E6C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023BB2AE-8E3A-41EB-A0C3-1ED82E1D15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B4DC518-0F41-4E67-B697-A6215774D574}"/>
              </a:ext>
            </a:extLst>
          </p:cNvPr>
          <p:cNvSpPr>
            <a:spLocks noGrp="1"/>
          </p:cNvSpPr>
          <p:nvPr>
            <p:ph type="dt" sz="half" idx="10"/>
          </p:nvPr>
        </p:nvSpPr>
        <p:spPr/>
        <p:txBody>
          <a:bodyPr/>
          <a:lstStyle/>
          <a:p>
            <a:r>
              <a:rPr lang="en-US"/>
              <a:t>Tianyu Lu</a:t>
            </a:r>
          </a:p>
        </p:txBody>
      </p:sp>
      <p:sp>
        <p:nvSpPr>
          <p:cNvPr id="5" name="Footer Placeholder 4">
            <a:extLst>
              <a:ext uri="{FF2B5EF4-FFF2-40B4-BE49-F238E27FC236}">
                <a16:creationId xmlns="" xmlns:a16="http://schemas.microsoft.com/office/drawing/2014/main" id="{24035576-93A2-4184-9784-A881FD3FA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4ABADC4-7479-4375-B7D6-F51C8399EA4E}"/>
              </a:ext>
            </a:extLst>
          </p:cNvPr>
          <p:cNvSpPr>
            <a:spLocks noGrp="1"/>
          </p:cNvSpPr>
          <p:nvPr>
            <p:ph type="sldNum" sz="quarter" idx="12"/>
          </p:nvPr>
        </p:nvSpPr>
        <p:spPr/>
        <p:txBody>
          <a:bodyPr/>
          <a:lstStyle/>
          <a:p>
            <a:fld id="{947AAB2B-65A1-4883-BAEE-D4407169C9A3}" type="slidenum">
              <a:rPr lang="en-US" smtClean="0"/>
              <a:t>‹#›</a:t>
            </a:fld>
            <a:endParaRPr lang="en-US"/>
          </a:p>
        </p:txBody>
      </p:sp>
    </p:spTree>
    <p:extLst>
      <p:ext uri="{BB962C8B-B14F-4D97-AF65-F5344CB8AC3E}">
        <p14:creationId xmlns:p14="http://schemas.microsoft.com/office/powerpoint/2010/main" val="1945104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504C54-5CDA-4124-BC9B-78BE540B339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 xmlns:a16="http://schemas.microsoft.com/office/drawing/2014/main" id="{0E20F7DE-990B-4D96-A5B2-A3FC2B88AD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5EC0AA1-D903-40EC-A47F-7B8139841AD2}"/>
              </a:ext>
            </a:extLst>
          </p:cNvPr>
          <p:cNvSpPr>
            <a:spLocks noGrp="1"/>
          </p:cNvSpPr>
          <p:nvPr>
            <p:ph type="dt" sz="half" idx="10"/>
          </p:nvPr>
        </p:nvSpPr>
        <p:spPr/>
        <p:txBody>
          <a:bodyPr/>
          <a:lstStyle/>
          <a:p>
            <a:r>
              <a:rPr lang="en-US"/>
              <a:t>Tianyu Lu</a:t>
            </a:r>
          </a:p>
        </p:txBody>
      </p:sp>
      <p:sp>
        <p:nvSpPr>
          <p:cNvPr id="5" name="Footer Placeholder 4">
            <a:extLst>
              <a:ext uri="{FF2B5EF4-FFF2-40B4-BE49-F238E27FC236}">
                <a16:creationId xmlns="" xmlns:a16="http://schemas.microsoft.com/office/drawing/2014/main" id="{5277EF39-BD3A-4BBB-8535-CEF9BBC78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89F4A3D-8D07-4528-B55C-CA7EA7B1F7D5}"/>
              </a:ext>
            </a:extLst>
          </p:cNvPr>
          <p:cNvSpPr>
            <a:spLocks noGrp="1"/>
          </p:cNvSpPr>
          <p:nvPr>
            <p:ph type="sldNum" sz="quarter" idx="12"/>
          </p:nvPr>
        </p:nvSpPr>
        <p:spPr/>
        <p:txBody>
          <a:bodyPr/>
          <a:lstStyle/>
          <a:p>
            <a:fld id="{947AAB2B-65A1-4883-BAEE-D4407169C9A3}" type="slidenum">
              <a:rPr lang="en-US" smtClean="0"/>
              <a:t>‹#›</a:t>
            </a:fld>
            <a:endParaRPr lang="en-US"/>
          </a:p>
        </p:txBody>
      </p:sp>
    </p:spTree>
    <p:extLst>
      <p:ext uri="{BB962C8B-B14F-4D97-AF65-F5344CB8AC3E}">
        <p14:creationId xmlns:p14="http://schemas.microsoft.com/office/powerpoint/2010/main" val="2372142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5228CA-B05A-4207-B065-3E0902FFEB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225651FD-315E-4E07-B4EE-3029DC3999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66FDD7D-9EBD-4BDB-8B23-86294C563FC9}"/>
              </a:ext>
            </a:extLst>
          </p:cNvPr>
          <p:cNvSpPr>
            <a:spLocks noGrp="1"/>
          </p:cNvSpPr>
          <p:nvPr>
            <p:ph type="dt" sz="half" idx="10"/>
          </p:nvPr>
        </p:nvSpPr>
        <p:spPr/>
        <p:txBody>
          <a:bodyPr/>
          <a:lstStyle/>
          <a:p>
            <a:r>
              <a:rPr lang="en-US"/>
              <a:t>Tianyu Lu</a:t>
            </a:r>
          </a:p>
        </p:txBody>
      </p:sp>
      <p:sp>
        <p:nvSpPr>
          <p:cNvPr id="5" name="Footer Placeholder 4">
            <a:extLst>
              <a:ext uri="{FF2B5EF4-FFF2-40B4-BE49-F238E27FC236}">
                <a16:creationId xmlns="" xmlns:a16="http://schemas.microsoft.com/office/drawing/2014/main" id="{D500126E-5B66-4C1D-AFB9-CF3863775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426DFC9-FF80-48DB-8091-68D2D5D3C045}"/>
              </a:ext>
            </a:extLst>
          </p:cNvPr>
          <p:cNvSpPr>
            <a:spLocks noGrp="1"/>
          </p:cNvSpPr>
          <p:nvPr>
            <p:ph type="sldNum" sz="quarter" idx="12"/>
          </p:nvPr>
        </p:nvSpPr>
        <p:spPr/>
        <p:txBody>
          <a:bodyPr/>
          <a:lstStyle/>
          <a:p>
            <a:fld id="{947AAB2B-65A1-4883-BAEE-D4407169C9A3}" type="slidenum">
              <a:rPr lang="en-US" smtClean="0"/>
              <a:t>‹#›</a:t>
            </a:fld>
            <a:endParaRPr lang="en-US"/>
          </a:p>
        </p:txBody>
      </p:sp>
    </p:spTree>
    <p:extLst>
      <p:ext uri="{BB962C8B-B14F-4D97-AF65-F5344CB8AC3E}">
        <p14:creationId xmlns:p14="http://schemas.microsoft.com/office/powerpoint/2010/main" val="1703956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90C79B-915C-4A14-8D04-8194BFB18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0902758-4995-4F31-8DA0-B60024FDC1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E716AD78-9C95-4A86-BBBA-ED89605A40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3D66052-F28E-4264-A8B2-EFD318652FC5}"/>
              </a:ext>
            </a:extLst>
          </p:cNvPr>
          <p:cNvSpPr>
            <a:spLocks noGrp="1"/>
          </p:cNvSpPr>
          <p:nvPr>
            <p:ph type="dt" sz="half" idx="10"/>
          </p:nvPr>
        </p:nvSpPr>
        <p:spPr/>
        <p:txBody>
          <a:bodyPr/>
          <a:lstStyle/>
          <a:p>
            <a:r>
              <a:rPr lang="en-US"/>
              <a:t>Tianyu Lu</a:t>
            </a:r>
          </a:p>
        </p:txBody>
      </p:sp>
      <p:sp>
        <p:nvSpPr>
          <p:cNvPr id="6" name="Footer Placeholder 5">
            <a:extLst>
              <a:ext uri="{FF2B5EF4-FFF2-40B4-BE49-F238E27FC236}">
                <a16:creationId xmlns="" xmlns:a16="http://schemas.microsoft.com/office/drawing/2014/main" id="{D464F89F-1FB4-4903-9424-5D9893CFBB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26093D4-1EE1-4144-A29D-B45E25CCB571}"/>
              </a:ext>
            </a:extLst>
          </p:cNvPr>
          <p:cNvSpPr>
            <a:spLocks noGrp="1"/>
          </p:cNvSpPr>
          <p:nvPr>
            <p:ph type="sldNum" sz="quarter" idx="12"/>
          </p:nvPr>
        </p:nvSpPr>
        <p:spPr/>
        <p:txBody>
          <a:bodyPr/>
          <a:lstStyle/>
          <a:p>
            <a:fld id="{947AAB2B-65A1-4883-BAEE-D4407169C9A3}" type="slidenum">
              <a:rPr lang="en-US" smtClean="0"/>
              <a:t>‹#›</a:t>
            </a:fld>
            <a:endParaRPr lang="en-US"/>
          </a:p>
        </p:txBody>
      </p:sp>
    </p:spTree>
    <p:extLst>
      <p:ext uri="{BB962C8B-B14F-4D97-AF65-F5344CB8AC3E}">
        <p14:creationId xmlns:p14="http://schemas.microsoft.com/office/powerpoint/2010/main" val="3846812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77FCD6-4620-4756-B44D-C1B4501AE8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37A26D75-6001-4FFA-AB9C-D7F0DE7333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CD924AF-579E-48E7-9137-810979872F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736F40B-D21B-40D0-B69A-3D1BEF07B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D92B249-2328-4CFD-91D7-40A504D34E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9018421-B93A-4FD3-AA36-A887D3B5E235}"/>
              </a:ext>
            </a:extLst>
          </p:cNvPr>
          <p:cNvSpPr>
            <a:spLocks noGrp="1"/>
          </p:cNvSpPr>
          <p:nvPr>
            <p:ph type="dt" sz="half" idx="10"/>
          </p:nvPr>
        </p:nvSpPr>
        <p:spPr/>
        <p:txBody>
          <a:bodyPr/>
          <a:lstStyle/>
          <a:p>
            <a:r>
              <a:rPr lang="en-US"/>
              <a:t>Tianyu Lu</a:t>
            </a:r>
          </a:p>
        </p:txBody>
      </p:sp>
      <p:sp>
        <p:nvSpPr>
          <p:cNvPr id="8" name="Footer Placeholder 7">
            <a:extLst>
              <a:ext uri="{FF2B5EF4-FFF2-40B4-BE49-F238E27FC236}">
                <a16:creationId xmlns="" xmlns:a16="http://schemas.microsoft.com/office/drawing/2014/main" id="{B9AC86AE-8ED9-4FB5-A9B1-3865696323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44EA3319-14F1-4B60-B03F-ED74F4C0BA27}"/>
              </a:ext>
            </a:extLst>
          </p:cNvPr>
          <p:cNvSpPr>
            <a:spLocks noGrp="1"/>
          </p:cNvSpPr>
          <p:nvPr>
            <p:ph type="sldNum" sz="quarter" idx="12"/>
          </p:nvPr>
        </p:nvSpPr>
        <p:spPr/>
        <p:txBody>
          <a:bodyPr/>
          <a:lstStyle/>
          <a:p>
            <a:fld id="{947AAB2B-65A1-4883-BAEE-D4407169C9A3}" type="slidenum">
              <a:rPr lang="en-US" smtClean="0"/>
              <a:t>‹#›</a:t>
            </a:fld>
            <a:endParaRPr lang="en-US"/>
          </a:p>
        </p:txBody>
      </p:sp>
    </p:spTree>
    <p:extLst>
      <p:ext uri="{BB962C8B-B14F-4D97-AF65-F5344CB8AC3E}">
        <p14:creationId xmlns:p14="http://schemas.microsoft.com/office/powerpoint/2010/main" val="3722456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8566D4-B170-401F-816D-3C7DCF9CD0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7DB94AB-F855-47E3-88C6-8DF666B2FB4E}"/>
              </a:ext>
            </a:extLst>
          </p:cNvPr>
          <p:cNvSpPr>
            <a:spLocks noGrp="1"/>
          </p:cNvSpPr>
          <p:nvPr>
            <p:ph type="dt" sz="half" idx="10"/>
          </p:nvPr>
        </p:nvSpPr>
        <p:spPr/>
        <p:txBody>
          <a:bodyPr/>
          <a:lstStyle/>
          <a:p>
            <a:r>
              <a:rPr lang="en-US"/>
              <a:t>Tianyu Lu</a:t>
            </a:r>
          </a:p>
        </p:txBody>
      </p:sp>
      <p:sp>
        <p:nvSpPr>
          <p:cNvPr id="4" name="Footer Placeholder 3">
            <a:extLst>
              <a:ext uri="{FF2B5EF4-FFF2-40B4-BE49-F238E27FC236}">
                <a16:creationId xmlns="" xmlns:a16="http://schemas.microsoft.com/office/drawing/2014/main" id="{A1B0756F-2924-41C8-9D33-133DD1C566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228CD13D-C128-4BE5-A966-C093FFF2349D}"/>
              </a:ext>
            </a:extLst>
          </p:cNvPr>
          <p:cNvSpPr>
            <a:spLocks noGrp="1"/>
          </p:cNvSpPr>
          <p:nvPr>
            <p:ph type="sldNum" sz="quarter" idx="12"/>
          </p:nvPr>
        </p:nvSpPr>
        <p:spPr/>
        <p:txBody>
          <a:bodyPr/>
          <a:lstStyle/>
          <a:p>
            <a:fld id="{947AAB2B-65A1-4883-BAEE-D4407169C9A3}" type="slidenum">
              <a:rPr lang="en-US" smtClean="0"/>
              <a:t>‹#›</a:t>
            </a:fld>
            <a:endParaRPr lang="en-US"/>
          </a:p>
        </p:txBody>
      </p:sp>
    </p:spTree>
    <p:extLst>
      <p:ext uri="{BB962C8B-B14F-4D97-AF65-F5344CB8AC3E}">
        <p14:creationId xmlns:p14="http://schemas.microsoft.com/office/powerpoint/2010/main" val="398341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9F259FC-ED1A-4CE2-A06D-622DCD77DCB8}"/>
              </a:ext>
            </a:extLst>
          </p:cNvPr>
          <p:cNvSpPr>
            <a:spLocks noGrp="1"/>
          </p:cNvSpPr>
          <p:nvPr>
            <p:ph type="dt" sz="half" idx="10"/>
          </p:nvPr>
        </p:nvSpPr>
        <p:spPr/>
        <p:txBody>
          <a:bodyPr/>
          <a:lstStyle/>
          <a:p>
            <a:r>
              <a:rPr lang="en-US"/>
              <a:t>Tianyu Lu</a:t>
            </a:r>
          </a:p>
        </p:txBody>
      </p:sp>
      <p:sp>
        <p:nvSpPr>
          <p:cNvPr id="3" name="Footer Placeholder 2">
            <a:extLst>
              <a:ext uri="{FF2B5EF4-FFF2-40B4-BE49-F238E27FC236}">
                <a16:creationId xmlns="" xmlns:a16="http://schemas.microsoft.com/office/drawing/2014/main" id="{1C02E381-2408-4CF3-B4B2-4814DCDF62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B9901E57-4BDC-40AB-B7DC-EF39FAB24A84}"/>
              </a:ext>
            </a:extLst>
          </p:cNvPr>
          <p:cNvSpPr>
            <a:spLocks noGrp="1"/>
          </p:cNvSpPr>
          <p:nvPr>
            <p:ph type="sldNum" sz="quarter" idx="12"/>
          </p:nvPr>
        </p:nvSpPr>
        <p:spPr/>
        <p:txBody>
          <a:bodyPr/>
          <a:lstStyle/>
          <a:p>
            <a:fld id="{947AAB2B-65A1-4883-BAEE-D4407169C9A3}" type="slidenum">
              <a:rPr lang="en-US" smtClean="0"/>
              <a:t>‹#›</a:t>
            </a:fld>
            <a:endParaRPr lang="en-US"/>
          </a:p>
        </p:txBody>
      </p:sp>
    </p:spTree>
    <p:extLst>
      <p:ext uri="{BB962C8B-B14F-4D97-AF65-F5344CB8AC3E}">
        <p14:creationId xmlns:p14="http://schemas.microsoft.com/office/powerpoint/2010/main" val="3450895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E9CEBA-1A3D-4B96-B70B-7A7A443153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4E77447-B895-433A-B25E-ADB39FB0B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D7B46CF5-6E2C-4374-9D8C-80DE53E628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F1970C6-03BB-4F7F-AECC-C22788270417}"/>
              </a:ext>
            </a:extLst>
          </p:cNvPr>
          <p:cNvSpPr>
            <a:spLocks noGrp="1"/>
          </p:cNvSpPr>
          <p:nvPr>
            <p:ph type="dt" sz="half" idx="10"/>
          </p:nvPr>
        </p:nvSpPr>
        <p:spPr/>
        <p:txBody>
          <a:bodyPr/>
          <a:lstStyle/>
          <a:p>
            <a:r>
              <a:rPr lang="en-US"/>
              <a:t>Tianyu Lu</a:t>
            </a:r>
          </a:p>
        </p:txBody>
      </p:sp>
      <p:sp>
        <p:nvSpPr>
          <p:cNvPr id="6" name="Footer Placeholder 5">
            <a:extLst>
              <a:ext uri="{FF2B5EF4-FFF2-40B4-BE49-F238E27FC236}">
                <a16:creationId xmlns="" xmlns:a16="http://schemas.microsoft.com/office/drawing/2014/main" id="{94F666C8-E66F-4866-996D-B79779B56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591C4A7-A9D8-410F-9E50-BC08B1E56A57}"/>
              </a:ext>
            </a:extLst>
          </p:cNvPr>
          <p:cNvSpPr>
            <a:spLocks noGrp="1"/>
          </p:cNvSpPr>
          <p:nvPr>
            <p:ph type="sldNum" sz="quarter" idx="12"/>
          </p:nvPr>
        </p:nvSpPr>
        <p:spPr/>
        <p:txBody>
          <a:bodyPr/>
          <a:lstStyle/>
          <a:p>
            <a:fld id="{947AAB2B-65A1-4883-BAEE-D4407169C9A3}" type="slidenum">
              <a:rPr lang="en-US" smtClean="0"/>
              <a:t>‹#›</a:t>
            </a:fld>
            <a:endParaRPr lang="en-US"/>
          </a:p>
        </p:txBody>
      </p:sp>
    </p:spTree>
    <p:extLst>
      <p:ext uri="{BB962C8B-B14F-4D97-AF65-F5344CB8AC3E}">
        <p14:creationId xmlns:p14="http://schemas.microsoft.com/office/powerpoint/2010/main" val="305526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9A9483-D245-4481-9467-85151351B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8C12829-B8BD-4F2F-BDD5-F1945D9A7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555F56D-A195-46E7-A7B0-4F09DAB80445}"/>
              </a:ext>
            </a:extLst>
          </p:cNvPr>
          <p:cNvSpPr>
            <a:spLocks noGrp="1"/>
          </p:cNvSpPr>
          <p:nvPr>
            <p:ph type="dt" sz="half" idx="10"/>
          </p:nvPr>
        </p:nvSpPr>
        <p:spPr/>
        <p:txBody>
          <a:bodyPr/>
          <a:lstStyle/>
          <a:p>
            <a:fld id="{726B35F5-2DBD-48BA-B96B-CDDE2CC69F07}" type="datetimeFigureOut">
              <a:rPr lang="en-US" smtClean="0"/>
              <a:t>9/13/2020</a:t>
            </a:fld>
            <a:endParaRPr lang="en-US"/>
          </a:p>
        </p:txBody>
      </p:sp>
      <p:sp>
        <p:nvSpPr>
          <p:cNvPr id="5" name="Footer Placeholder 4">
            <a:extLst>
              <a:ext uri="{FF2B5EF4-FFF2-40B4-BE49-F238E27FC236}">
                <a16:creationId xmlns="" xmlns:a16="http://schemas.microsoft.com/office/drawing/2014/main" id="{CCCECBF9-75B3-4F10-91C0-24EDDCAB0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7770BA6-9DB3-4500-9929-76CADC34F7FF}"/>
              </a:ext>
            </a:extLst>
          </p:cNvPr>
          <p:cNvSpPr>
            <a:spLocks noGrp="1"/>
          </p:cNvSpPr>
          <p:nvPr>
            <p:ph type="sldNum" sz="quarter" idx="12"/>
          </p:nvPr>
        </p:nvSpPr>
        <p:spPr/>
        <p:txBody>
          <a:bodyPr/>
          <a:lstStyle/>
          <a:p>
            <a:fld id="{8AA93FB4-6938-4153-8107-D97671B1C9BA}" type="slidenum">
              <a:rPr lang="en-US" smtClean="0"/>
              <a:t>‹#›</a:t>
            </a:fld>
            <a:endParaRPr lang="en-US"/>
          </a:p>
        </p:txBody>
      </p:sp>
    </p:spTree>
    <p:extLst>
      <p:ext uri="{BB962C8B-B14F-4D97-AF65-F5344CB8AC3E}">
        <p14:creationId xmlns:p14="http://schemas.microsoft.com/office/powerpoint/2010/main" val="2437444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A3111B-0A14-43AB-A5FD-4A166192A1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DE5B56E5-2BCC-46A1-9BDE-4301AED4DD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70843185-2734-424C-9C57-49200F9BB8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2AD2E41-9DED-4F0E-A235-ECA614CC5836}"/>
              </a:ext>
            </a:extLst>
          </p:cNvPr>
          <p:cNvSpPr>
            <a:spLocks noGrp="1"/>
          </p:cNvSpPr>
          <p:nvPr>
            <p:ph type="dt" sz="half" idx="10"/>
          </p:nvPr>
        </p:nvSpPr>
        <p:spPr/>
        <p:txBody>
          <a:bodyPr/>
          <a:lstStyle/>
          <a:p>
            <a:r>
              <a:rPr lang="en-US"/>
              <a:t>Tianyu Lu</a:t>
            </a:r>
          </a:p>
        </p:txBody>
      </p:sp>
      <p:sp>
        <p:nvSpPr>
          <p:cNvPr id="6" name="Footer Placeholder 5">
            <a:extLst>
              <a:ext uri="{FF2B5EF4-FFF2-40B4-BE49-F238E27FC236}">
                <a16:creationId xmlns="" xmlns:a16="http://schemas.microsoft.com/office/drawing/2014/main" id="{DE12CC8E-37D2-4B39-80F3-1BFF6204F2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616E68C-881F-4ADF-862C-9675EA60909A}"/>
              </a:ext>
            </a:extLst>
          </p:cNvPr>
          <p:cNvSpPr>
            <a:spLocks noGrp="1"/>
          </p:cNvSpPr>
          <p:nvPr>
            <p:ph type="sldNum" sz="quarter" idx="12"/>
          </p:nvPr>
        </p:nvSpPr>
        <p:spPr/>
        <p:txBody>
          <a:bodyPr/>
          <a:lstStyle/>
          <a:p>
            <a:fld id="{947AAB2B-65A1-4883-BAEE-D4407169C9A3}" type="slidenum">
              <a:rPr lang="en-US" smtClean="0"/>
              <a:t>‹#›</a:t>
            </a:fld>
            <a:endParaRPr lang="en-US"/>
          </a:p>
        </p:txBody>
      </p:sp>
    </p:spTree>
    <p:extLst>
      <p:ext uri="{BB962C8B-B14F-4D97-AF65-F5344CB8AC3E}">
        <p14:creationId xmlns:p14="http://schemas.microsoft.com/office/powerpoint/2010/main" val="1189336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1C5614-AB2A-42C9-9D61-43B17E3CA1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86A7237B-0CDD-4E82-8C36-1BEEFB6E9E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A7DDFFF-AE45-441E-8FF8-FF7BAD7C249D}"/>
              </a:ext>
            </a:extLst>
          </p:cNvPr>
          <p:cNvSpPr>
            <a:spLocks noGrp="1"/>
          </p:cNvSpPr>
          <p:nvPr>
            <p:ph type="dt" sz="half" idx="10"/>
          </p:nvPr>
        </p:nvSpPr>
        <p:spPr/>
        <p:txBody>
          <a:bodyPr/>
          <a:lstStyle/>
          <a:p>
            <a:r>
              <a:rPr lang="en-US"/>
              <a:t>Tianyu Lu</a:t>
            </a:r>
          </a:p>
        </p:txBody>
      </p:sp>
      <p:sp>
        <p:nvSpPr>
          <p:cNvPr id="5" name="Footer Placeholder 4">
            <a:extLst>
              <a:ext uri="{FF2B5EF4-FFF2-40B4-BE49-F238E27FC236}">
                <a16:creationId xmlns="" xmlns:a16="http://schemas.microsoft.com/office/drawing/2014/main" id="{D8391DBE-B89D-48E8-910B-F85D00E27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22876FD-1DE9-46B6-A02F-45C0AC40DCE7}"/>
              </a:ext>
            </a:extLst>
          </p:cNvPr>
          <p:cNvSpPr>
            <a:spLocks noGrp="1"/>
          </p:cNvSpPr>
          <p:nvPr>
            <p:ph type="sldNum" sz="quarter" idx="12"/>
          </p:nvPr>
        </p:nvSpPr>
        <p:spPr/>
        <p:txBody>
          <a:bodyPr/>
          <a:lstStyle/>
          <a:p>
            <a:fld id="{947AAB2B-65A1-4883-BAEE-D4407169C9A3}" type="slidenum">
              <a:rPr lang="en-US" smtClean="0"/>
              <a:t>‹#›</a:t>
            </a:fld>
            <a:endParaRPr lang="en-US"/>
          </a:p>
        </p:txBody>
      </p:sp>
    </p:spTree>
    <p:extLst>
      <p:ext uri="{BB962C8B-B14F-4D97-AF65-F5344CB8AC3E}">
        <p14:creationId xmlns:p14="http://schemas.microsoft.com/office/powerpoint/2010/main" val="1049762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73929CE-976B-4DED-9888-5514E89712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FE655F7-846D-4CF9-99E8-6DCF65E2BD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41BCAA-B5BA-4DEA-9618-A73C59D104CA}"/>
              </a:ext>
            </a:extLst>
          </p:cNvPr>
          <p:cNvSpPr>
            <a:spLocks noGrp="1"/>
          </p:cNvSpPr>
          <p:nvPr>
            <p:ph type="dt" sz="half" idx="10"/>
          </p:nvPr>
        </p:nvSpPr>
        <p:spPr/>
        <p:txBody>
          <a:bodyPr/>
          <a:lstStyle/>
          <a:p>
            <a:r>
              <a:rPr lang="en-US"/>
              <a:t>Tianyu Lu</a:t>
            </a:r>
          </a:p>
        </p:txBody>
      </p:sp>
      <p:sp>
        <p:nvSpPr>
          <p:cNvPr id="5" name="Footer Placeholder 4">
            <a:extLst>
              <a:ext uri="{FF2B5EF4-FFF2-40B4-BE49-F238E27FC236}">
                <a16:creationId xmlns="" xmlns:a16="http://schemas.microsoft.com/office/drawing/2014/main" id="{9C86D3F5-8C30-45CA-A054-96E7E9BB1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97DB80B-13B6-4CCD-813B-9BD5FF1D22A6}"/>
              </a:ext>
            </a:extLst>
          </p:cNvPr>
          <p:cNvSpPr>
            <a:spLocks noGrp="1"/>
          </p:cNvSpPr>
          <p:nvPr>
            <p:ph type="sldNum" sz="quarter" idx="12"/>
          </p:nvPr>
        </p:nvSpPr>
        <p:spPr/>
        <p:txBody>
          <a:bodyPr/>
          <a:lstStyle/>
          <a:p>
            <a:fld id="{947AAB2B-65A1-4883-BAEE-D4407169C9A3}" type="slidenum">
              <a:rPr lang="en-US" smtClean="0"/>
              <a:t>‹#›</a:t>
            </a:fld>
            <a:endParaRPr lang="en-US"/>
          </a:p>
        </p:txBody>
      </p:sp>
    </p:spTree>
    <p:extLst>
      <p:ext uri="{BB962C8B-B14F-4D97-AF65-F5344CB8AC3E}">
        <p14:creationId xmlns:p14="http://schemas.microsoft.com/office/powerpoint/2010/main" val="1564531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C1FB5C-D130-4481-AAE7-6D3D14ED64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AFFB639-2B8C-4E52-874D-91A982CB60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3DC96B9-9E18-4F0B-9160-55543AA78574}"/>
              </a:ext>
            </a:extLst>
          </p:cNvPr>
          <p:cNvSpPr>
            <a:spLocks noGrp="1"/>
          </p:cNvSpPr>
          <p:nvPr>
            <p:ph type="dt" sz="half" idx="10"/>
          </p:nvPr>
        </p:nvSpPr>
        <p:spPr/>
        <p:txBody>
          <a:bodyPr/>
          <a:lstStyle/>
          <a:p>
            <a:fld id="{726B35F5-2DBD-48BA-B96B-CDDE2CC69F07}" type="datetimeFigureOut">
              <a:rPr lang="en-US" smtClean="0"/>
              <a:t>9/13/2020</a:t>
            </a:fld>
            <a:endParaRPr lang="en-US"/>
          </a:p>
        </p:txBody>
      </p:sp>
      <p:sp>
        <p:nvSpPr>
          <p:cNvPr id="5" name="Footer Placeholder 4">
            <a:extLst>
              <a:ext uri="{FF2B5EF4-FFF2-40B4-BE49-F238E27FC236}">
                <a16:creationId xmlns="" xmlns:a16="http://schemas.microsoft.com/office/drawing/2014/main" id="{91226954-9A8F-4BEB-93F9-B7BBF9739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8960F2A-0A6E-4AFA-8E19-6C25ECFB7B3B}"/>
              </a:ext>
            </a:extLst>
          </p:cNvPr>
          <p:cNvSpPr>
            <a:spLocks noGrp="1"/>
          </p:cNvSpPr>
          <p:nvPr>
            <p:ph type="sldNum" sz="quarter" idx="12"/>
          </p:nvPr>
        </p:nvSpPr>
        <p:spPr/>
        <p:txBody>
          <a:bodyPr/>
          <a:lstStyle/>
          <a:p>
            <a:fld id="{8AA93FB4-6938-4153-8107-D97671B1C9BA}" type="slidenum">
              <a:rPr lang="en-US" smtClean="0"/>
              <a:t>‹#›</a:t>
            </a:fld>
            <a:endParaRPr lang="en-US"/>
          </a:p>
        </p:txBody>
      </p:sp>
    </p:spTree>
    <p:extLst>
      <p:ext uri="{BB962C8B-B14F-4D97-AF65-F5344CB8AC3E}">
        <p14:creationId xmlns:p14="http://schemas.microsoft.com/office/powerpoint/2010/main" val="2084189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3EA2C2-41C0-4A90-9BBD-E61AD5FEB6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5194B4D-A434-4BF0-B145-227801DAB2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6BEECED1-BC0F-4548-A1DD-86830BC9C2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87920AD-0A42-4481-9688-0FF3B1659ECA}"/>
              </a:ext>
            </a:extLst>
          </p:cNvPr>
          <p:cNvSpPr>
            <a:spLocks noGrp="1"/>
          </p:cNvSpPr>
          <p:nvPr>
            <p:ph type="dt" sz="half" idx="10"/>
          </p:nvPr>
        </p:nvSpPr>
        <p:spPr/>
        <p:txBody>
          <a:bodyPr/>
          <a:lstStyle/>
          <a:p>
            <a:fld id="{726B35F5-2DBD-48BA-B96B-CDDE2CC69F07}" type="datetimeFigureOut">
              <a:rPr lang="en-US" smtClean="0"/>
              <a:t>9/13/2020</a:t>
            </a:fld>
            <a:endParaRPr lang="en-US"/>
          </a:p>
        </p:txBody>
      </p:sp>
      <p:sp>
        <p:nvSpPr>
          <p:cNvPr id="6" name="Footer Placeholder 5">
            <a:extLst>
              <a:ext uri="{FF2B5EF4-FFF2-40B4-BE49-F238E27FC236}">
                <a16:creationId xmlns="" xmlns:a16="http://schemas.microsoft.com/office/drawing/2014/main" id="{C88F8CFF-3ECD-4219-BDA5-7CDC264C1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EEE3194-3C0F-4EEE-9376-CB1C75F40F28}"/>
              </a:ext>
            </a:extLst>
          </p:cNvPr>
          <p:cNvSpPr>
            <a:spLocks noGrp="1"/>
          </p:cNvSpPr>
          <p:nvPr>
            <p:ph type="sldNum" sz="quarter" idx="12"/>
          </p:nvPr>
        </p:nvSpPr>
        <p:spPr/>
        <p:txBody>
          <a:bodyPr/>
          <a:lstStyle/>
          <a:p>
            <a:fld id="{8AA93FB4-6938-4153-8107-D97671B1C9BA}" type="slidenum">
              <a:rPr lang="en-US" smtClean="0"/>
              <a:t>‹#›</a:t>
            </a:fld>
            <a:endParaRPr lang="en-US"/>
          </a:p>
        </p:txBody>
      </p:sp>
    </p:spTree>
    <p:extLst>
      <p:ext uri="{BB962C8B-B14F-4D97-AF65-F5344CB8AC3E}">
        <p14:creationId xmlns:p14="http://schemas.microsoft.com/office/powerpoint/2010/main" val="210895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06CB7A-97F2-4B88-A506-1788166419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FB91C79A-B267-45AA-A6EC-C493303E68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1E6E0A2-0DA5-4BF9-A39A-B34F998F3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384CDFF-4B59-4DE9-A744-9ED6C0C6C8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74C398DC-299E-44CC-8065-AC1935EB69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9781E16-8AA6-4942-954C-A08EF63345FC}"/>
              </a:ext>
            </a:extLst>
          </p:cNvPr>
          <p:cNvSpPr>
            <a:spLocks noGrp="1"/>
          </p:cNvSpPr>
          <p:nvPr>
            <p:ph type="dt" sz="half" idx="10"/>
          </p:nvPr>
        </p:nvSpPr>
        <p:spPr/>
        <p:txBody>
          <a:bodyPr/>
          <a:lstStyle/>
          <a:p>
            <a:fld id="{726B35F5-2DBD-48BA-B96B-CDDE2CC69F07}" type="datetimeFigureOut">
              <a:rPr lang="en-US" smtClean="0"/>
              <a:t>9/13/2020</a:t>
            </a:fld>
            <a:endParaRPr lang="en-US"/>
          </a:p>
        </p:txBody>
      </p:sp>
      <p:sp>
        <p:nvSpPr>
          <p:cNvPr id="8" name="Footer Placeholder 7">
            <a:extLst>
              <a:ext uri="{FF2B5EF4-FFF2-40B4-BE49-F238E27FC236}">
                <a16:creationId xmlns="" xmlns:a16="http://schemas.microsoft.com/office/drawing/2014/main" id="{E8E3B0D4-9B82-4BB7-868E-C88C9DC94E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3B529E71-AB96-4AF5-B5BE-FC7CC404B5D7}"/>
              </a:ext>
            </a:extLst>
          </p:cNvPr>
          <p:cNvSpPr>
            <a:spLocks noGrp="1"/>
          </p:cNvSpPr>
          <p:nvPr>
            <p:ph type="sldNum" sz="quarter" idx="12"/>
          </p:nvPr>
        </p:nvSpPr>
        <p:spPr/>
        <p:txBody>
          <a:bodyPr/>
          <a:lstStyle/>
          <a:p>
            <a:fld id="{8AA93FB4-6938-4153-8107-D97671B1C9BA}" type="slidenum">
              <a:rPr lang="en-US" smtClean="0"/>
              <a:t>‹#›</a:t>
            </a:fld>
            <a:endParaRPr lang="en-US"/>
          </a:p>
        </p:txBody>
      </p:sp>
    </p:spTree>
    <p:extLst>
      <p:ext uri="{BB962C8B-B14F-4D97-AF65-F5344CB8AC3E}">
        <p14:creationId xmlns:p14="http://schemas.microsoft.com/office/powerpoint/2010/main" val="336957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CFADFE-A444-4990-8599-80EED31E2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03DDA9-BF95-4B43-8B26-721CB5F0E456}"/>
              </a:ext>
            </a:extLst>
          </p:cNvPr>
          <p:cNvSpPr>
            <a:spLocks noGrp="1"/>
          </p:cNvSpPr>
          <p:nvPr>
            <p:ph type="dt" sz="half" idx="10"/>
          </p:nvPr>
        </p:nvSpPr>
        <p:spPr/>
        <p:txBody>
          <a:bodyPr/>
          <a:lstStyle/>
          <a:p>
            <a:fld id="{726B35F5-2DBD-48BA-B96B-CDDE2CC69F07}" type="datetimeFigureOut">
              <a:rPr lang="en-US" smtClean="0"/>
              <a:t>9/13/2020</a:t>
            </a:fld>
            <a:endParaRPr lang="en-US"/>
          </a:p>
        </p:txBody>
      </p:sp>
      <p:sp>
        <p:nvSpPr>
          <p:cNvPr id="4" name="Footer Placeholder 3">
            <a:extLst>
              <a:ext uri="{FF2B5EF4-FFF2-40B4-BE49-F238E27FC236}">
                <a16:creationId xmlns="" xmlns:a16="http://schemas.microsoft.com/office/drawing/2014/main" id="{CCA7E998-9134-4F82-8A94-B43CD3F72C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74911C60-66F0-4733-84AA-0EAB9BC87798}"/>
              </a:ext>
            </a:extLst>
          </p:cNvPr>
          <p:cNvSpPr>
            <a:spLocks noGrp="1"/>
          </p:cNvSpPr>
          <p:nvPr>
            <p:ph type="sldNum" sz="quarter" idx="12"/>
          </p:nvPr>
        </p:nvSpPr>
        <p:spPr/>
        <p:txBody>
          <a:bodyPr/>
          <a:lstStyle/>
          <a:p>
            <a:fld id="{8AA93FB4-6938-4153-8107-D97671B1C9BA}" type="slidenum">
              <a:rPr lang="en-US" smtClean="0"/>
              <a:t>‹#›</a:t>
            </a:fld>
            <a:endParaRPr lang="en-US"/>
          </a:p>
        </p:txBody>
      </p:sp>
    </p:spTree>
    <p:extLst>
      <p:ext uri="{BB962C8B-B14F-4D97-AF65-F5344CB8AC3E}">
        <p14:creationId xmlns:p14="http://schemas.microsoft.com/office/powerpoint/2010/main" val="3193899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1F389F0-2EA8-482F-A24B-61A7C98673DC}"/>
              </a:ext>
            </a:extLst>
          </p:cNvPr>
          <p:cNvSpPr>
            <a:spLocks noGrp="1"/>
          </p:cNvSpPr>
          <p:nvPr>
            <p:ph type="dt" sz="half" idx="10"/>
          </p:nvPr>
        </p:nvSpPr>
        <p:spPr/>
        <p:txBody>
          <a:bodyPr/>
          <a:lstStyle/>
          <a:p>
            <a:fld id="{726B35F5-2DBD-48BA-B96B-CDDE2CC69F07}" type="datetimeFigureOut">
              <a:rPr lang="en-US" smtClean="0"/>
              <a:t>9/13/2020</a:t>
            </a:fld>
            <a:endParaRPr lang="en-US"/>
          </a:p>
        </p:txBody>
      </p:sp>
      <p:sp>
        <p:nvSpPr>
          <p:cNvPr id="3" name="Footer Placeholder 2">
            <a:extLst>
              <a:ext uri="{FF2B5EF4-FFF2-40B4-BE49-F238E27FC236}">
                <a16:creationId xmlns="" xmlns:a16="http://schemas.microsoft.com/office/drawing/2014/main" id="{7AA2AC03-F80B-4590-8D08-AE4CFC81B8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D593E63A-724D-41B7-B639-84EF63799498}"/>
              </a:ext>
            </a:extLst>
          </p:cNvPr>
          <p:cNvSpPr>
            <a:spLocks noGrp="1"/>
          </p:cNvSpPr>
          <p:nvPr>
            <p:ph type="sldNum" sz="quarter" idx="12"/>
          </p:nvPr>
        </p:nvSpPr>
        <p:spPr/>
        <p:txBody>
          <a:bodyPr/>
          <a:lstStyle/>
          <a:p>
            <a:fld id="{8AA93FB4-6938-4153-8107-D97671B1C9BA}" type="slidenum">
              <a:rPr lang="en-US" smtClean="0"/>
              <a:t>‹#›</a:t>
            </a:fld>
            <a:endParaRPr lang="en-US"/>
          </a:p>
        </p:txBody>
      </p:sp>
    </p:spTree>
    <p:extLst>
      <p:ext uri="{BB962C8B-B14F-4D97-AF65-F5344CB8AC3E}">
        <p14:creationId xmlns:p14="http://schemas.microsoft.com/office/powerpoint/2010/main" val="4264859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BB68B2-42DD-4433-B4AA-EECC16D435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C7DC813-D442-4A5C-9307-9A9354D135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717C8110-FC4B-4E98-9C80-02A21DB71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9983336-E1DA-4030-9844-60BC1CE84FCB}"/>
              </a:ext>
            </a:extLst>
          </p:cNvPr>
          <p:cNvSpPr>
            <a:spLocks noGrp="1"/>
          </p:cNvSpPr>
          <p:nvPr>
            <p:ph type="dt" sz="half" idx="10"/>
          </p:nvPr>
        </p:nvSpPr>
        <p:spPr/>
        <p:txBody>
          <a:bodyPr/>
          <a:lstStyle/>
          <a:p>
            <a:fld id="{726B35F5-2DBD-48BA-B96B-CDDE2CC69F07}" type="datetimeFigureOut">
              <a:rPr lang="en-US" smtClean="0"/>
              <a:t>9/13/2020</a:t>
            </a:fld>
            <a:endParaRPr lang="en-US"/>
          </a:p>
        </p:txBody>
      </p:sp>
      <p:sp>
        <p:nvSpPr>
          <p:cNvPr id="6" name="Footer Placeholder 5">
            <a:extLst>
              <a:ext uri="{FF2B5EF4-FFF2-40B4-BE49-F238E27FC236}">
                <a16:creationId xmlns="" xmlns:a16="http://schemas.microsoft.com/office/drawing/2014/main" id="{E594E872-9370-4CBC-B170-47BD1F4613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89BD3A9-49D3-4801-B778-FEB5AF73CB17}"/>
              </a:ext>
            </a:extLst>
          </p:cNvPr>
          <p:cNvSpPr>
            <a:spLocks noGrp="1"/>
          </p:cNvSpPr>
          <p:nvPr>
            <p:ph type="sldNum" sz="quarter" idx="12"/>
          </p:nvPr>
        </p:nvSpPr>
        <p:spPr/>
        <p:txBody>
          <a:bodyPr/>
          <a:lstStyle/>
          <a:p>
            <a:fld id="{8AA93FB4-6938-4153-8107-D97671B1C9BA}" type="slidenum">
              <a:rPr lang="en-US" smtClean="0"/>
              <a:t>‹#›</a:t>
            </a:fld>
            <a:endParaRPr lang="en-US"/>
          </a:p>
        </p:txBody>
      </p:sp>
    </p:spTree>
    <p:extLst>
      <p:ext uri="{BB962C8B-B14F-4D97-AF65-F5344CB8AC3E}">
        <p14:creationId xmlns:p14="http://schemas.microsoft.com/office/powerpoint/2010/main" val="3288675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C58342-75FD-48DD-B76B-6C126D7E3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8B3ECB73-2742-43C5-A207-602EBDEA0B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FD49B1BC-1188-4E2B-BE91-9493B659A6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6B4D17C-477A-4DC1-9C34-71765A7965F9}"/>
              </a:ext>
            </a:extLst>
          </p:cNvPr>
          <p:cNvSpPr>
            <a:spLocks noGrp="1"/>
          </p:cNvSpPr>
          <p:nvPr>
            <p:ph type="dt" sz="half" idx="10"/>
          </p:nvPr>
        </p:nvSpPr>
        <p:spPr/>
        <p:txBody>
          <a:bodyPr/>
          <a:lstStyle/>
          <a:p>
            <a:fld id="{726B35F5-2DBD-48BA-B96B-CDDE2CC69F07}" type="datetimeFigureOut">
              <a:rPr lang="en-US" smtClean="0"/>
              <a:t>9/13/2020</a:t>
            </a:fld>
            <a:endParaRPr lang="en-US"/>
          </a:p>
        </p:txBody>
      </p:sp>
      <p:sp>
        <p:nvSpPr>
          <p:cNvPr id="6" name="Footer Placeholder 5">
            <a:extLst>
              <a:ext uri="{FF2B5EF4-FFF2-40B4-BE49-F238E27FC236}">
                <a16:creationId xmlns="" xmlns:a16="http://schemas.microsoft.com/office/drawing/2014/main" id="{0C15418E-C6A6-470E-B8C2-DEED79ABF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AEDD6F3-E453-4544-9949-87B6B30EAD28}"/>
              </a:ext>
            </a:extLst>
          </p:cNvPr>
          <p:cNvSpPr>
            <a:spLocks noGrp="1"/>
          </p:cNvSpPr>
          <p:nvPr>
            <p:ph type="sldNum" sz="quarter" idx="12"/>
          </p:nvPr>
        </p:nvSpPr>
        <p:spPr/>
        <p:txBody>
          <a:bodyPr/>
          <a:lstStyle/>
          <a:p>
            <a:fld id="{8AA93FB4-6938-4153-8107-D97671B1C9BA}" type="slidenum">
              <a:rPr lang="en-US" smtClean="0"/>
              <a:t>‹#›</a:t>
            </a:fld>
            <a:endParaRPr lang="en-US"/>
          </a:p>
        </p:txBody>
      </p:sp>
    </p:spTree>
    <p:extLst>
      <p:ext uri="{BB962C8B-B14F-4D97-AF65-F5344CB8AC3E}">
        <p14:creationId xmlns:p14="http://schemas.microsoft.com/office/powerpoint/2010/main" val="550568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7DB9D72-14CD-4208-BCD8-C555731749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DC868F6C-AC2A-4F18-814B-24904CD120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C9491EE-34E3-4A54-8D13-E6D467422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6B35F5-2DBD-48BA-B96B-CDDE2CC69F07}" type="datetimeFigureOut">
              <a:rPr lang="en-US" smtClean="0"/>
              <a:t>9/13/2020</a:t>
            </a:fld>
            <a:endParaRPr lang="en-US"/>
          </a:p>
        </p:txBody>
      </p:sp>
      <p:sp>
        <p:nvSpPr>
          <p:cNvPr id="5" name="Footer Placeholder 4">
            <a:extLst>
              <a:ext uri="{FF2B5EF4-FFF2-40B4-BE49-F238E27FC236}">
                <a16:creationId xmlns="" xmlns:a16="http://schemas.microsoft.com/office/drawing/2014/main" id="{46EF9B1E-E040-4453-9226-43A3949DFE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375B4C44-FEB4-4B33-9FBE-A53A389393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93FB4-6938-4153-8107-D97671B1C9BA}" type="slidenum">
              <a:rPr lang="en-US" smtClean="0"/>
              <a:t>‹#›</a:t>
            </a:fld>
            <a:endParaRPr lang="en-US"/>
          </a:p>
        </p:txBody>
      </p:sp>
    </p:spTree>
    <p:extLst>
      <p:ext uri="{BB962C8B-B14F-4D97-AF65-F5344CB8AC3E}">
        <p14:creationId xmlns:p14="http://schemas.microsoft.com/office/powerpoint/2010/main" val="1740681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934D557-E2CA-4698-9A58-49A609702A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0B941DF2-603B-4C5D-857A-8302BF3AC1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1013ADA-935A-4A5C-992D-FFB8DD54C3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Tianyu Lu</a:t>
            </a:r>
          </a:p>
        </p:txBody>
      </p:sp>
      <p:sp>
        <p:nvSpPr>
          <p:cNvPr id="5" name="Footer Placeholder 4">
            <a:extLst>
              <a:ext uri="{FF2B5EF4-FFF2-40B4-BE49-F238E27FC236}">
                <a16:creationId xmlns="" xmlns:a16="http://schemas.microsoft.com/office/drawing/2014/main" id="{40EB666D-0465-4D73-B076-4A24E39C73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C2F90862-A73B-44BE-BE92-8B9A317D1E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AAB2B-65A1-4883-BAEE-D4407169C9A3}" type="slidenum">
              <a:rPr lang="en-US" smtClean="0"/>
              <a:t>‹#›</a:t>
            </a:fld>
            <a:endParaRPr lang="en-US"/>
          </a:p>
        </p:txBody>
      </p:sp>
    </p:spTree>
    <p:extLst>
      <p:ext uri="{BB962C8B-B14F-4D97-AF65-F5344CB8AC3E}">
        <p14:creationId xmlns:p14="http://schemas.microsoft.com/office/powerpoint/2010/main" val="22239024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3.png"/><Relationship Id="rId18" Type="http://schemas.openxmlformats.org/officeDocument/2006/relationships/slide" Target="slide40.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slide" Target="slide18.xml"/><Relationship Id="rId17" Type="http://schemas.openxmlformats.org/officeDocument/2006/relationships/image" Target="../media/image5.png"/><Relationship Id="rId2" Type="http://schemas.openxmlformats.org/officeDocument/2006/relationships/image" Target="../media/image1.png"/><Relationship Id="rId16" Type="http://schemas.openxmlformats.org/officeDocument/2006/relationships/slide" Target="slide32.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2.png"/><Relationship Id="rId5" Type="http://schemas.openxmlformats.org/officeDocument/2006/relationships/image" Target="../media/image4.png"/><Relationship Id="rId15" Type="http://schemas.openxmlformats.org/officeDocument/2006/relationships/image" Target="../media/image4.png"/><Relationship Id="rId10" Type="http://schemas.openxmlformats.org/officeDocument/2006/relationships/slide" Target="slide10.xml"/><Relationship Id="rId19"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png"/><Relationship Id="rId1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hyperlink" Target="https://www.ncbi.nlm.nih.gov/pubmed/?term=4882249" TargetMode="Externa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e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7">
            <a:extLst>
              <a:ext uri="{FF2B5EF4-FFF2-40B4-BE49-F238E27FC236}">
                <a16:creationId xmlns="" xmlns:a16="http://schemas.microsoft.com/office/drawing/2014/main" id="{1066A232-DA3A-45DA-90CB-5D1C8F2567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38" name="Rectangle 62">
            <a:extLst>
              <a:ext uri="{FF2B5EF4-FFF2-40B4-BE49-F238E27FC236}">
                <a16:creationId xmlns="" xmlns:a16="http://schemas.microsoft.com/office/drawing/2014/main" id="{84621B30-14E9-46CC-BC16-11C343C7CF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3754552" y="-3757380"/>
            <a:ext cx="4682893" cy="12192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2" name="Title 1">
            <a:extLst>
              <a:ext uri="{FF2B5EF4-FFF2-40B4-BE49-F238E27FC236}">
                <a16:creationId xmlns="" xmlns:a16="http://schemas.microsoft.com/office/drawing/2014/main" id="{7A5CF0AA-78C9-41DD-98CB-F78EA174F675}"/>
              </a:ext>
            </a:extLst>
          </p:cNvPr>
          <p:cNvSpPr>
            <a:spLocks noGrp="1"/>
          </p:cNvSpPr>
          <p:nvPr>
            <p:ph type="ctrTitle"/>
          </p:nvPr>
        </p:nvSpPr>
        <p:spPr>
          <a:xfrm>
            <a:off x="1174866" y="1122363"/>
            <a:ext cx="9842269" cy="2751368"/>
          </a:xfrm>
        </p:spPr>
        <p:txBody>
          <a:bodyPr>
            <a:normAutofit/>
          </a:bodyPr>
          <a:lstStyle/>
          <a:p>
            <a:r>
              <a:rPr lang="en-US" sz="5400" dirty="0"/>
              <a:t>Protein </a:t>
            </a:r>
            <a:r>
              <a:rPr lang="en-US" sz="5400" dirty="0" smtClean="0"/>
              <a:t>Backbone </a:t>
            </a:r>
            <a:r>
              <a:rPr lang="en-US" sz="5400" dirty="0"/>
              <a:t/>
            </a:r>
            <a:br>
              <a:rPr lang="en-US" sz="5400" dirty="0"/>
            </a:br>
            <a:r>
              <a:rPr lang="en-US" sz="5400" dirty="0"/>
              <a:t>Search and Design</a:t>
            </a:r>
          </a:p>
        </p:txBody>
      </p:sp>
      <p:sp>
        <p:nvSpPr>
          <p:cNvPr id="3" name="Subtitle 2">
            <a:extLst>
              <a:ext uri="{FF2B5EF4-FFF2-40B4-BE49-F238E27FC236}">
                <a16:creationId xmlns="" xmlns:a16="http://schemas.microsoft.com/office/drawing/2014/main" id="{A96CBD45-CB05-48A1-A289-28CA6D0FB4AF}"/>
              </a:ext>
            </a:extLst>
          </p:cNvPr>
          <p:cNvSpPr>
            <a:spLocks noGrp="1"/>
          </p:cNvSpPr>
          <p:nvPr>
            <p:ph type="subTitle" idx="1"/>
          </p:nvPr>
        </p:nvSpPr>
        <p:spPr>
          <a:xfrm>
            <a:off x="1174866" y="5045824"/>
            <a:ext cx="9842269" cy="1155471"/>
          </a:xfrm>
        </p:spPr>
        <p:txBody>
          <a:bodyPr>
            <a:normAutofit/>
          </a:bodyPr>
          <a:lstStyle/>
          <a:p>
            <a:r>
              <a:rPr lang="en-US" sz="1800" dirty="0"/>
              <a:t>Tianyu Lu</a:t>
            </a:r>
          </a:p>
          <a:p>
            <a:r>
              <a:rPr lang="en-US" sz="1800" dirty="0"/>
              <a:t>September 10, 2020</a:t>
            </a:r>
          </a:p>
          <a:p>
            <a:r>
              <a:rPr lang="en-US" sz="1800" dirty="0"/>
              <a:t>Kim Lab</a:t>
            </a:r>
          </a:p>
        </p:txBody>
      </p:sp>
      <p:grpSp>
        <p:nvGrpSpPr>
          <p:cNvPr id="12" name="Group 11">
            <a:extLst>
              <a:ext uri="{FF2B5EF4-FFF2-40B4-BE49-F238E27FC236}">
                <a16:creationId xmlns="" xmlns:a16="http://schemas.microsoft.com/office/drawing/2014/main" id="{2D12E764-0992-43A1-B56A-B33BC391B76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422392" y="64008"/>
            <a:ext cx="1178966" cy="232963"/>
            <a:chOff x="5422392" y="64008"/>
            <a:chExt cx="1178966" cy="232963"/>
          </a:xfrm>
        </p:grpSpPr>
        <p:sp>
          <p:nvSpPr>
            <p:cNvPr id="13" name="Rectangle 64">
              <a:extLst>
                <a:ext uri="{FF2B5EF4-FFF2-40B4-BE49-F238E27FC236}">
                  <a16:creationId xmlns="" xmlns:a16="http://schemas.microsoft.com/office/drawing/2014/main" id="{049CC334-F54B-4383-9B09-BACE5AA688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14" name="Rectangle 66">
              <a:extLst>
                <a:ext uri="{FF2B5EF4-FFF2-40B4-BE49-F238E27FC236}">
                  <a16:creationId xmlns="" xmlns:a16="http://schemas.microsoft.com/office/drawing/2014/main" id="{C6843BFB-87B4-4AE2-BB9E-2CD0D1DC798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15" name="Rectangle 64">
              <a:extLst>
                <a:ext uri="{FF2B5EF4-FFF2-40B4-BE49-F238E27FC236}">
                  <a16:creationId xmlns="" xmlns:a16="http://schemas.microsoft.com/office/drawing/2014/main" id="{7C9A06E3-C813-4CC4-BAAC-374B6C8744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16" name="Rectangle 66">
              <a:extLst>
                <a:ext uri="{FF2B5EF4-FFF2-40B4-BE49-F238E27FC236}">
                  <a16:creationId xmlns="" xmlns:a16="http://schemas.microsoft.com/office/drawing/2014/main" id="{01810C15-F1AD-438A-A987-1C3E2C5E603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17" name="Rectangle 64">
              <a:extLst>
                <a:ext uri="{FF2B5EF4-FFF2-40B4-BE49-F238E27FC236}">
                  <a16:creationId xmlns="" xmlns:a16="http://schemas.microsoft.com/office/drawing/2014/main" id="{74459CCB-6F53-4C8F-8C44-485971D1A16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18" name="Rectangle 66">
              <a:extLst>
                <a:ext uri="{FF2B5EF4-FFF2-40B4-BE49-F238E27FC236}">
                  <a16:creationId xmlns="" xmlns:a16="http://schemas.microsoft.com/office/drawing/2014/main" id="{FE6BED97-B150-4B72-97A5-E8DF48025EB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19" name="Rectangle 64">
              <a:extLst>
                <a:ext uri="{FF2B5EF4-FFF2-40B4-BE49-F238E27FC236}">
                  <a16:creationId xmlns="" xmlns:a16="http://schemas.microsoft.com/office/drawing/2014/main" id="{946D18BB-8338-43D9-8567-1FFB25C633B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20" name="Rectangle 66">
              <a:extLst>
                <a:ext uri="{FF2B5EF4-FFF2-40B4-BE49-F238E27FC236}">
                  <a16:creationId xmlns="" xmlns:a16="http://schemas.microsoft.com/office/drawing/2014/main" id="{7298284E-350F-4886-A447-FC33ED6480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21" name="Rectangle 64">
              <a:extLst>
                <a:ext uri="{FF2B5EF4-FFF2-40B4-BE49-F238E27FC236}">
                  <a16:creationId xmlns="" xmlns:a16="http://schemas.microsoft.com/office/drawing/2014/main" id="{F2605B63-233B-4115-BF59-C60984206AE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22" name="Rectangle 66">
              <a:extLst>
                <a:ext uri="{FF2B5EF4-FFF2-40B4-BE49-F238E27FC236}">
                  <a16:creationId xmlns="" xmlns:a16="http://schemas.microsoft.com/office/drawing/2014/main" id="{794850D4-9DF3-41C3-9915-EA003EC85D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23" name="Rectangle 64">
              <a:extLst>
                <a:ext uri="{FF2B5EF4-FFF2-40B4-BE49-F238E27FC236}">
                  <a16:creationId xmlns="" xmlns:a16="http://schemas.microsoft.com/office/drawing/2014/main" id="{A7914252-1864-4298-B230-799AA4C557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24" name="Rectangle 66">
              <a:extLst>
                <a:ext uri="{FF2B5EF4-FFF2-40B4-BE49-F238E27FC236}">
                  <a16:creationId xmlns="" xmlns:a16="http://schemas.microsoft.com/office/drawing/2014/main" id="{B07F2F15-BB3A-4A3F-B024-D01611E29C8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25" name="Rectangle 64">
              <a:extLst>
                <a:ext uri="{FF2B5EF4-FFF2-40B4-BE49-F238E27FC236}">
                  <a16:creationId xmlns="" xmlns:a16="http://schemas.microsoft.com/office/drawing/2014/main" id="{BA15824F-3845-4493-A8CD-0F8E1040AF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26" name="Rectangle 66">
              <a:extLst>
                <a:ext uri="{FF2B5EF4-FFF2-40B4-BE49-F238E27FC236}">
                  <a16:creationId xmlns="" xmlns:a16="http://schemas.microsoft.com/office/drawing/2014/main" id="{5EF36111-5761-485C-B5C4-04558FD151B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27" name="Rectangle 64">
              <a:extLst>
                <a:ext uri="{FF2B5EF4-FFF2-40B4-BE49-F238E27FC236}">
                  <a16:creationId xmlns="" xmlns:a16="http://schemas.microsoft.com/office/drawing/2014/main" id="{E3F91C66-D12F-4C9E-A83F-2D763F8EFB8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28" name="Rectangle 66">
              <a:extLst>
                <a:ext uri="{FF2B5EF4-FFF2-40B4-BE49-F238E27FC236}">
                  <a16:creationId xmlns="" xmlns:a16="http://schemas.microsoft.com/office/drawing/2014/main" id="{BE1BCA71-94E6-49DA-AC0E-F346F41D9D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29" name="Rectangle 64">
              <a:extLst>
                <a:ext uri="{FF2B5EF4-FFF2-40B4-BE49-F238E27FC236}">
                  <a16:creationId xmlns="" xmlns:a16="http://schemas.microsoft.com/office/drawing/2014/main" id="{A886068B-8D2E-47C3-A188-829E77DDEC2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30" name="Rectangle 66">
              <a:extLst>
                <a:ext uri="{FF2B5EF4-FFF2-40B4-BE49-F238E27FC236}">
                  <a16:creationId xmlns="" xmlns:a16="http://schemas.microsoft.com/office/drawing/2014/main" id="{3A82B866-4C61-412C-B3E6-118CBDC9EC7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39" name="Rectangle 64">
              <a:extLst>
                <a:ext uri="{FF2B5EF4-FFF2-40B4-BE49-F238E27FC236}">
                  <a16:creationId xmlns="" xmlns:a16="http://schemas.microsoft.com/office/drawing/2014/main" id="{470B9270-289C-4CAE-A237-A2F7AF5D1F6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
          <p:nvSpPr>
            <p:cNvPr id="32" name="Rectangle 66">
              <a:extLst>
                <a:ext uri="{FF2B5EF4-FFF2-40B4-BE49-F238E27FC236}">
                  <a16:creationId xmlns="" xmlns:a16="http://schemas.microsoft.com/office/drawing/2014/main" id="{35AB7C89-5505-4CC2-9376-845C3AFBAB9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grpSp>
      <p:sp>
        <p:nvSpPr>
          <p:cNvPr id="34" name="Rectangle 33">
            <a:extLst>
              <a:ext uri="{FF2B5EF4-FFF2-40B4-BE49-F238E27FC236}">
                <a16:creationId xmlns="" xmlns:a16="http://schemas.microsoft.com/office/drawing/2014/main" id="{6B1D0220-8502-4FC9-A709-1F268DFE73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 y="6501384"/>
            <a:ext cx="12191999"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4060272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62542EEC-4F7C-4AE2-933E-EAC8EB3FA3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57A1A07-38F9-4A51-A6A3-026CBCF123EE}"/>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dirty="0"/>
              <a:t>Transformer</a:t>
            </a:r>
          </a:p>
        </p:txBody>
      </p:sp>
      <p:sp>
        <p:nvSpPr>
          <p:cNvPr id="13" name="Rectangle 12">
            <a:extLst>
              <a:ext uri="{FF2B5EF4-FFF2-40B4-BE49-F238E27FC236}">
                <a16:creationId xmlns="" xmlns:a16="http://schemas.microsoft.com/office/drawing/2014/main" id="{B81933D1-5615-42C7-9C0B-4EB7105CCE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 xmlns:a16="http://schemas.microsoft.com/office/drawing/2014/main" id="{032D8612-31EB-44CF-A1D0-14FD4C70542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8" name="Rectangle 17">
              <a:extLst>
                <a:ext uri="{FF2B5EF4-FFF2-40B4-BE49-F238E27FC236}">
                  <a16:creationId xmlns="" xmlns:a16="http://schemas.microsoft.com/office/drawing/2014/main" id="{F19A4A0F-1B59-4DB0-9764-D10936E987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a:extLst>
              <a:ext uri="{FF2B5EF4-FFF2-40B4-BE49-F238E27FC236}">
                <a16:creationId xmlns="" xmlns:a16="http://schemas.microsoft.com/office/drawing/2014/main" id="{86AC6D5A-C2F2-4E22-BB71-0D5811D517AB}"/>
              </a:ext>
            </a:extLst>
          </p:cNvPr>
          <p:cNvSpPr>
            <a:spLocks noGrp="1"/>
          </p:cNvSpPr>
          <p:nvPr>
            <p:ph type="dt" sz="half" idx="10"/>
          </p:nvPr>
        </p:nvSpPr>
        <p:spPr>
          <a:xfrm>
            <a:off x="7041856" y="649224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Tianyu Lu</a:t>
            </a:r>
          </a:p>
        </p:txBody>
      </p:sp>
      <p:sp>
        <p:nvSpPr>
          <p:cNvPr id="5" name="Slide Number Placeholder 4">
            <a:extLst>
              <a:ext uri="{FF2B5EF4-FFF2-40B4-BE49-F238E27FC236}">
                <a16:creationId xmlns="" xmlns:a16="http://schemas.microsoft.com/office/drawing/2014/main" id="{C3127DCE-DB24-4B90-BCC5-099319E81918}"/>
              </a:ext>
            </a:extLst>
          </p:cNvPr>
          <p:cNvSpPr>
            <a:spLocks noGrp="1"/>
          </p:cNvSpPr>
          <p:nvPr>
            <p:ph type="sldNum" sz="quarter" idx="12"/>
          </p:nvPr>
        </p:nvSpPr>
        <p:spPr>
          <a:xfrm>
            <a:off x="10050086" y="6492240"/>
            <a:ext cx="1303713" cy="365125"/>
          </a:xfrm>
        </p:spPr>
        <p:txBody>
          <a:bodyPr vert="horz" lIns="91440" tIns="45720" rIns="91440" bIns="45720" rtlCol="0" anchor="ctr">
            <a:normAutofit/>
          </a:bodyPr>
          <a:lstStyle/>
          <a:p>
            <a:pPr>
              <a:spcAft>
                <a:spcPts val="600"/>
              </a:spcAft>
              <a:defRPr/>
            </a:pPr>
            <a:fld id="{947AAB2B-65A1-4883-BAEE-D4407169C9A3}" type="slidenum">
              <a:rPr lang="en-US" smtClean="0">
                <a:solidFill>
                  <a:prstClr val="black">
                    <a:tint val="75000"/>
                  </a:prstClr>
                </a:solidFill>
                <a:latin typeface="Calibri" panose="020F0502020204030204"/>
              </a:rPr>
              <a:pPr>
                <a:spcAft>
                  <a:spcPts val="600"/>
                </a:spcAft>
                <a:defRPr/>
              </a:pPr>
              <a:t>10</a:t>
            </a:fld>
            <a:endParaRPr lang="en-US">
              <a:solidFill>
                <a:prstClr val="black">
                  <a:tint val="75000"/>
                </a:prstClr>
              </a:solidFill>
              <a:latin typeface="Calibri" panose="020F0502020204030204"/>
            </a:endParaRPr>
          </a:p>
        </p:txBody>
      </p:sp>
      <p:pic>
        <p:nvPicPr>
          <p:cNvPr id="3" name="Picture 2" descr="In and Out of Transformers (Attention is all you need) -Deep NLP Horse | by  Yashu Gupta | Aug, 2020 | Medium">
            <a:extLst>
              <a:ext uri="{FF2B5EF4-FFF2-40B4-BE49-F238E27FC236}">
                <a16:creationId xmlns="" xmlns:a16="http://schemas.microsoft.com/office/drawing/2014/main" id="{BFED1AE6-EA1A-4618-A839-75E79D22618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948"/>
          <a:stretch/>
        </p:blipFill>
        <p:spPr bwMode="auto">
          <a:xfrm>
            <a:off x="979718" y="516609"/>
            <a:ext cx="5043577" cy="5767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2134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3CD287-424B-481A-871F-B7CD7D71F34F}"/>
              </a:ext>
            </a:extLst>
          </p:cNvPr>
          <p:cNvSpPr>
            <a:spLocks noGrp="1"/>
          </p:cNvSpPr>
          <p:nvPr>
            <p:ph type="title"/>
          </p:nvPr>
        </p:nvSpPr>
        <p:spPr>
          <a:xfrm>
            <a:off x="838200" y="365126"/>
            <a:ext cx="10515600" cy="946090"/>
          </a:xfrm>
        </p:spPr>
        <p:txBody>
          <a:bodyPr/>
          <a:lstStyle/>
          <a:p>
            <a:r>
              <a:rPr lang="en-US" dirty="0"/>
              <a:t>Transformers</a:t>
            </a:r>
          </a:p>
        </p:txBody>
      </p:sp>
      <p:sp>
        <p:nvSpPr>
          <p:cNvPr id="3" name="Content Placeholder 2">
            <a:extLst>
              <a:ext uri="{FF2B5EF4-FFF2-40B4-BE49-F238E27FC236}">
                <a16:creationId xmlns="" xmlns:a16="http://schemas.microsoft.com/office/drawing/2014/main" id="{401A56B8-C0CA-4444-82BE-1EF660678A60}"/>
              </a:ext>
            </a:extLst>
          </p:cNvPr>
          <p:cNvSpPr>
            <a:spLocks noGrp="1"/>
          </p:cNvSpPr>
          <p:nvPr>
            <p:ph idx="1"/>
          </p:nvPr>
        </p:nvSpPr>
        <p:spPr>
          <a:xfrm>
            <a:off x="865517" y="1437736"/>
            <a:ext cx="10515600" cy="829214"/>
          </a:xfrm>
        </p:spPr>
        <p:txBody>
          <a:bodyPr>
            <a:normAutofit fontScale="92500" lnSpcReduction="20000"/>
          </a:bodyPr>
          <a:lstStyle/>
          <a:p>
            <a:pPr marL="0" indent="0">
              <a:buNone/>
            </a:pPr>
            <a:r>
              <a:rPr lang="en-US" b="1" i="0" dirty="0">
                <a:solidFill>
                  <a:srgbClr val="1D1C1D"/>
                </a:solidFill>
                <a:effectLst/>
              </a:rPr>
              <a:t>Designing a protein is simple!</a:t>
            </a:r>
          </a:p>
          <a:p>
            <a:pPr marL="0" indent="0">
              <a:buNone/>
            </a:pPr>
            <a:r>
              <a:rPr lang="en-US" b="1" i="0" dirty="0">
                <a:solidFill>
                  <a:srgbClr val="1D1C1D"/>
                </a:solidFill>
                <a:effectLst/>
              </a:rPr>
              <a:t>1. </a:t>
            </a:r>
            <a:endParaRPr lang="en-US" dirty="0"/>
          </a:p>
        </p:txBody>
      </p:sp>
      <p:sp>
        <p:nvSpPr>
          <p:cNvPr id="4" name="Date Placeholder 3">
            <a:extLst>
              <a:ext uri="{FF2B5EF4-FFF2-40B4-BE49-F238E27FC236}">
                <a16:creationId xmlns="" xmlns:a16="http://schemas.microsoft.com/office/drawing/2014/main" id="{CB64951E-D883-422A-AD15-E2463C280E43}"/>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CA28D9A2-EA02-4144-9BFE-A8A981E5DEDD}"/>
              </a:ext>
            </a:extLst>
          </p:cNvPr>
          <p:cNvSpPr>
            <a:spLocks noGrp="1"/>
          </p:cNvSpPr>
          <p:nvPr>
            <p:ph type="sldNum" sz="quarter" idx="12"/>
          </p:nvPr>
        </p:nvSpPr>
        <p:spPr/>
        <p:txBody>
          <a:bodyPr/>
          <a:lstStyle/>
          <a:p>
            <a:fld id="{947AAB2B-65A1-4883-BAEE-D4407169C9A3}" type="slidenum">
              <a:rPr lang="en-US" smtClean="0"/>
              <a:t>11</a:t>
            </a:fld>
            <a:endParaRPr lang="en-US"/>
          </a:p>
        </p:txBody>
      </p:sp>
      <p:sp>
        <p:nvSpPr>
          <p:cNvPr id="6" name="Rectangle 5"/>
          <p:cNvSpPr/>
          <p:nvPr/>
        </p:nvSpPr>
        <p:spPr>
          <a:xfrm>
            <a:off x="1284616" y="1756291"/>
            <a:ext cx="10488283" cy="4154984"/>
          </a:xfrm>
          <a:prstGeom prst="rect">
            <a:avLst/>
          </a:prstGeom>
        </p:spPr>
        <p:txBody>
          <a:bodyPr wrap="square">
            <a:spAutoFit/>
          </a:bodyPr>
          <a:lstStyle/>
          <a:p>
            <a:r>
              <a:rPr lang="en-US" sz="2400" dirty="0">
                <a:solidFill>
                  <a:srgbClr val="1D1C1D"/>
                </a:solidFill>
              </a:rPr>
              <a:t>~~Create a template for your protein.~~</a:t>
            </a:r>
          </a:p>
          <a:p>
            <a:r>
              <a:rPr lang="en-US" sz="2400" dirty="0">
                <a:solidFill>
                  <a:srgbClr val="1D1C1D"/>
                </a:solidFill>
              </a:rPr>
              <a:t>2. ~~Make sure your template is a perfect structure.~~</a:t>
            </a:r>
          </a:p>
          <a:p>
            <a:r>
              <a:rPr lang="en-US" sz="2400" dirty="0">
                <a:solidFill>
                  <a:srgbClr val="1D1C1D"/>
                </a:solidFill>
              </a:rPr>
              <a:t>3. ~~Choose an amino acid profile that is to be used by our protein.~~</a:t>
            </a:r>
          </a:p>
          <a:p>
            <a:r>
              <a:rPr lang="en-US" sz="2400" dirty="0">
                <a:solidFill>
                  <a:srgbClr val="1D1C1D"/>
                </a:solidFill>
              </a:rPr>
              <a:t>4. ~~Once you have your template all set up, begin the research and data collection process!~~</a:t>
            </a:r>
          </a:p>
          <a:p>
            <a:r>
              <a:rPr lang="en-US" sz="2400" dirty="0">
                <a:solidFill>
                  <a:srgbClr val="1D1C1D"/>
                </a:solidFill>
              </a:rPr>
              <a:t>Adding Gluten</a:t>
            </a:r>
          </a:p>
          <a:p>
            <a:r>
              <a:rPr lang="en-US" sz="2400" dirty="0">
                <a:solidFill>
                  <a:srgbClr val="1D1C1D"/>
                </a:solidFill>
              </a:rPr>
              <a:t>Now that you have your template ready to go, you need to add in the gliadin of wheat.</a:t>
            </a:r>
          </a:p>
          <a:p>
            <a:r>
              <a:rPr lang="en-US" sz="2400" dirty="0">
                <a:solidFill>
                  <a:srgbClr val="1D1C1D"/>
                </a:solidFill>
              </a:rPr>
              <a:t>To add the gliadin, follow the directions in the following excerpt. Don't forget to check the highlighted part! (You may need to move your mouse over the glossary icons at the end</a:t>
            </a:r>
            <a:endParaRPr lang="en-US" sz="2400" dirty="0"/>
          </a:p>
        </p:txBody>
      </p:sp>
    </p:spTree>
    <p:extLst>
      <p:ext uri="{BB962C8B-B14F-4D97-AF65-F5344CB8AC3E}">
        <p14:creationId xmlns:p14="http://schemas.microsoft.com/office/powerpoint/2010/main" val="357822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794088-6178-48F7-8FF1-65EFEE29EDDC}"/>
              </a:ext>
            </a:extLst>
          </p:cNvPr>
          <p:cNvSpPr>
            <a:spLocks noGrp="1"/>
          </p:cNvSpPr>
          <p:nvPr>
            <p:ph type="title"/>
          </p:nvPr>
        </p:nvSpPr>
        <p:spPr/>
        <p:txBody>
          <a:bodyPr/>
          <a:lstStyle/>
          <a:p>
            <a:r>
              <a:rPr lang="en-US" dirty="0" smtClean="0"/>
              <a:t>Autoregressive Model</a:t>
            </a:r>
            <a:endParaRPr lang="en-US" dirty="0"/>
          </a:p>
        </p:txBody>
      </p:sp>
      <p:sp>
        <p:nvSpPr>
          <p:cNvPr id="4" name="Date Placeholder 3">
            <a:extLst>
              <a:ext uri="{FF2B5EF4-FFF2-40B4-BE49-F238E27FC236}">
                <a16:creationId xmlns="" xmlns:a16="http://schemas.microsoft.com/office/drawing/2014/main" id="{526F2F3A-4D80-46BF-8A33-3CFBE93A5618}"/>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4052F239-683A-4AB2-ABDD-5635001C33A4}"/>
              </a:ext>
            </a:extLst>
          </p:cNvPr>
          <p:cNvSpPr>
            <a:spLocks noGrp="1"/>
          </p:cNvSpPr>
          <p:nvPr>
            <p:ph type="sldNum" sz="quarter" idx="12"/>
          </p:nvPr>
        </p:nvSpPr>
        <p:spPr/>
        <p:txBody>
          <a:bodyPr/>
          <a:lstStyle/>
          <a:p>
            <a:fld id="{947AAB2B-65A1-4883-BAEE-D4407169C9A3}" type="slidenum">
              <a:rPr lang="en-US" smtClean="0"/>
              <a:t>12</a:t>
            </a:fld>
            <a:endParaRPr lang="en-US"/>
          </a:p>
        </p:txBody>
      </p:sp>
      <p:pic>
        <p:nvPicPr>
          <p:cNvPr id="6" name="Picture 5">
            <a:extLst>
              <a:ext uri="{FF2B5EF4-FFF2-40B4-BE49-F238E27FC236}">
                <a16:creationId xmlns="" xmlns:a16="http://schemas.microsoft.com/office/drawing/2014/main" id="{62F4846C-1B48-4352-92CC-28B3166B469D}"/>
              </a:ext>
            </a:extLst>
          </p:cNvPr>
          <p:cNvPicPr>
            <a:picLocks noChangeAspect="1"/>
          </p:cNvPicPr>
          <p:nvPr/>
        </p:nvPicPr>
        <p:blipFill>
          <a:blip r:embed="rId2"/>
          <a:stretch>
            <a:fillRect/>
          </a:stretch>
        </p:blipFill>
        <p:spPr>
          <a:xfrm>
            <a:off x="3890782" y="1825625"/>
            <a:ext cx="2481263" cy="528638"/>
          </a:xfrm>
          <a:prstGeom prst="rect">
            <a:avLst/>
          </a:prstGeom>
        </p:spPr>
      </p:pic>
      <p:pic>
        <p:nvPicPr>
          <p:cNvPr id="7" name="Picture 6">
            <a:extLst>
              <a:ext uri="{FF2B5EF4-FFF2-40B4-BE49-F238E27FC236}">
                <a16:creationId xmlns="" xmlns:a16="http://schemas.microsoft.com/office/drawing/2014/main" id="{1D47853D-14DD-4640-95E5-AC04C27CD85F}"/>
              </a:ext>
            </a:extLst>
          </p:cNvPr>
          <p:cNvPicPr>
            <a:picLocks noChangeAspect="1"/>
          </p:cNvPicPr>
          <p:nvPr/>
        </p:nvPicPr>
        <p:blipFill>
          <a:blip r:embed="rId3"/>
          <a:stretch>
            <a:fillRect/>
          </a:stretch>
        </p:blipFill>
        <p:spPr>
          <a:xfrm>
            <a:off x="7819259" y="1599151"/>
            <a:ext cx="2693149" cy="889570"/>
          </a:xfrm>
          <a:prstGeom prst="rect">
            <a:avLst/>
          </a:prstGeom>
        </p:spPr>
      </p:pic>
      <p:pic>
        <p:nvPicPr>
          <p:cNvPr id="8" name="Picture 7">
            <a:extLst>
              <a:ext uri="{FF2B5EF4-FFF2-40B4-BE49-F238E27FC236}">
                <a16:creationId xmlns="" xmlns:a16="http://schemas.microsoft.com/office/drawing/2014/main" id="{A8570F02-8803-4094-B697-2592786501F6}"/>
              </a:ext>
            </a:extLst>
          </p:cNvPr>
          <p:cNvPicPr>
            <a:picLocks noChangeAspect="1"/>
          </p:cNvPicPr>
          <p:nvPr/>
        </p:nvPicPr>
        <p:blipFill>
          <a:blip r:embed="rId4"/>
          <a:stretch>
            <a:fillRect/>
          </a:stretch>
        </p:blipFill>
        <p:spPr>
          <a:xfrm>
            <a:off x="3987066" y="2488721"/>
            <a:ext cx="4217868" cy="1696843"/>
          </a:xfrm>
          <a:prstGeom prst="rect">
            <a:avLst/>
          </a:prstGeom>
        </p:spPr>
      </p:pic>
      <p:pic>
        <p:nvPicPr>
          <p:cNvPr id="9" name="Picture 8">
            <a:extLst>
              <a:ext uri="{FF2B5EF4-FFF2-40B4-BE49-F238E27FC236}">
                <a16:creationId xmlns="" xmlns:a16="http://schemas.microsoft.com/office/drawing/2014/main" id="{965ECCD0-710B-4C0F-AD4F-430C76AF9739}"/>
              </a:ext>
            </a:extLst>
          </p:cNvPr>
          <p:cNvPicPr>
            <a:picLocks noChangeAspect="1"/>
          </p:cNvPicPr>
          <p:nvPr/>
        </p:nvPicPr>
        <p:blipFill>
          <a:blip r:embed="rId5"/>
          <a:stretch>
            <a:fillRect/>
          </a:stretch>
        </p:blipFill>
        <p:spPr>
          <a:xfrm>
            <a:off x="3387665" y="4299773"/>
            <a:ext cx="6388939" cy="1097774"/>
          </a:xfrm>
          <a:prstGeom prst="rect">
            <a:avLst/>
          </a:prstGeom>
        </p:spPr>
      </p:pic>
      <p:sp>
        <p:nvSpPr>
          <p:cNvPr id="10" name="Content Placeholder 9"/>
          <p:cNvSpPr>
            <a:spLocks noGrp="1"/>
          </p:cNvSpPr>
          <p:nvPr>
            <p:ph idx="1"/>
          </p:nvPr>
        </p:nvSpPr>
        <p:spPr>
          <a:xfrm>
            <a:off x="986692" y="1844628"/>
            <a:ext cx="3052582" cy="663096"/>
          </a:xfrm>
        </p:spPr>
        <p:txBody>
          <a:bodyPr/>
          <a:lstStyle/>
          <a:p>
            <a:pPr marL="0" indent="0">
              <a:buNone/>
            </a:pPr>
            <a:r>
              <a:rPr lang="en-CA" dirty="0" smtClean="0"/>
              <a:t>Goal is to model</a:t>
            </a:r>
            <a:endParaRPr lang="en-CA" dirty="0"/>
          </a:p>
        </p:txBody>
      </p:sp>
      <p:sp>
        <p:nvSpPr>
          <p:cNvPr id="11" name="Content Placeholder 9"/>
          <p:cNvSpPr txBox="1">
            <a:spLocks/>
          </p:cNvSpPr>
          <p:nvPr/>
        </p:nvSpPr>
        <p:spPr>
          <a:xfrm>
            <a:off x="6468329" y="1838541"/>
            <a:ext cx="3052582" cy="663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smtClean="0"/>
              <a:t>where</a:t>
            </a:r>
            <a:endParaRPr lang="en-CA" dirty="0"/>
          </a:p>
        </p:txBody>
      </p:sp>
      <p:sp>
        <p:nvSpPr>
          <p:cNvPr id="12" name="Content Placeholder 9"/>
          <p:cNvSpPr txBox="1">
            <a:spLocks/>
          </p:cNvSpPr>
          <p:nvPr/>
        </p:nvSpPr>
        <p:spPr>
          <a:xfrm>
            <a:off x="1120042" y="4652049"/>
            <a:ext cx="3052582" cy="663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smtClean="0"/>
              <a:t>Can factor as</a:t>
            </a:r>
            <a:endParaRPr lang="en-CA" dirty="0"/>
          </a:p>
        </p:txBody>
      </p:sp>
    </p:spTree>
    <p:extLst>
      <p:ext uri="{BB962C8B-B14F-4D97-AF65-F5344CB8AC3E}">
        <p14:creationId xmlns:p14="http://schemas.microsoft.com/office/powerpoint/2010/main" val="10705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FA6846-2864-4C3F-8225-DBE57C072640}"/>
              </a:ext>
            </a:extLst>
          </p:cNvPr>
          <p:cNvSpPr>
            <a:spLocks noGrp="1"/>
          </p:cNvSpPr>
          <p:nvPr>
            <p:ph type="title"/>
          </p:nvPr>
        </p:nvSpPr>
        <p:spPr/>
        <p:txBody>
          <a:bodyPr/>
          <a:lstStyle/>
          <a:p>
            <a:r>
              <a:rPr lang="en-US" dirty="0"/>
              <a:t>Transformer Architecture</a:t>
            </a:r>
          </a:p>
        </p:txBody>
      </p:sp>
      <p:sp>
        <p:nvSpPr>
          <p:cNvPr id="4" name="Date Placeholder 3">
            <a:extLst>
              <a:ext uri="{FF2B5EF4-FFF2-40B4-BE49-F238E27FC236}">
                <a16:creationId xmlns="" xmlns:a16="http://schemas.microsoft.com/office/drawing/2014/main" id="{0023AD7F-C903-4BE8-B469-A4EFBABBD518}"/>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5794BA6A-5443-4172-8CA3-53773C27AA51}"/>
              </a:ext>
            </a:extLst>
          </p:cNvPr>
          <p:cNvSpPr>
            <a:spLocks noGrp="1"/>
          </p:cNvSpPr>
          <p:nvPr>
            <p:ph type="sldNum" sz="quarter" idx="12"/>
          </p:nvPr>
        </p:nvSpPr>
        <p:spPr/>
        <p:txBody>
          <a:bodyPr/>
          <a:lstStyle/>
          <a:p>
            <a:fld id="{947AAB2B-65A1-4883-BAEE-D4407169C9A3}" type="slidenum">
              <a:rPr lang="en-US" smtClean="0"/>
              <a:t>13</a:t>
            </a:fld>
            <a:endParaRPr lang="en-US"/>
          </a:p>
        </p:txBody>
      </p:sp>
      <p:pic>
        <p:nvPicPr>
          <p:cNvPr id="2050" name="Picture 2" descr="In and Out of Transformers (Attention is all you need) -Deep NLP Horse | by  Yashu Gupta | Aug, 2020 | Medium">
            <a:extLst>
              <a:ext uri="{FF2B5EF4-FFF2-40B4-BE49-F238E27FC236}">
                <a16:creationId xmlns="" xmlns:a16="http://schemas.microsoft.com/office/drawing/2014/main" id="{7F880FE6-38E2-4DF1-9DC2-7A726096C47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31457" y="314542"/>
            <a:ext cx="5043577" cy="61323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 xmlns:a16="http://schemas.microsoft.com/office/drawing/2014/main" id="{A2B5D383-8B42-41C5-A58C-9836D4FC9D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12936">
            <a:off x="4096924" y="3506655"/>
            <a:ext cx="642295" cy="11242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 xmlns:a16="http://schemas.microsoft.com/office/drawing/2014/main" id="{F3422178-A377-45A4-9493-087098C47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68487">
            <a:off x="2042462" y="3222674"/>
            <a:ext cx="642295" cy="112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31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B26A33-1895-4149-9E2B-E6811AE69E9A}"/>
              </a:ext>
            </a:extLst>
          </p:cNvPr>
          <p:cNvSpPr>
            <a:spLocks noGrp="1"/>
          </p:cNvSpPr>
          <p:nvPr>
            <p:ph type="title"/>
          </p:nvPr>
        </p:nvSpPr>
        <p:spPr>
          <a:xfrm>
            <a:off x="838200" y="365125"/>
            <a:ext cx="10515600" cy="858145"/>
          </a:xfrm>
        </p:spPr>
        <p:txBody>
          <a:bodyPr/>
          <a:lstStyle/>
          <a:p>
            <a:r>
              <a:rPr lang="en-US" dirty="0"/>
              <a:t>Encoder</a:t>
            </a:r>
          </a:p>
        </p:txBody>
      </p:sp>
      <p:sp>
        <p:nvSpPr>
          <p:cNvPr id="3" name="Content Placeholder 2">
            <a:extLst>
              <a:ext uri="{FF2B5EF4-FFF2-40B4-BE49-F238E27FC236}">
                <a16:creationId xmlns="" xmlns:a16="http://schemas.microsoft.com/office/drawing/2014/main" id="{22D738AC-6F1C-44F3-8065-22786D0E40E3}"/>
              </a:ext>
            </a:extLst>
          </p:cNvPr>
          <p:cNvSpPr>
            <a:spLocks noGrp="1"/>
          </p:cNvSpPr>
          <p:nvPr>
            <p:ph idx="1"/>
          </p:nvPr>
        </p:nvSpPr>
        <p:spPr/>
        <p:txBody>
          <a:bodyPr/>
          <a:lstStyle/>
          <a:p>
            <a:endParaRPr lang="en-US" dirty="0"/>
          </a:p>
        </p:txBody>
      </p:sp>
      <p:sp>
        <p:nvSpPr>
          <p:cNvPr id="4" name="Date Placeholder 3">
            <a:extLst>
              <a:ext uri="{FF2B5EF4-FFF2-40B4-BE49-F238E27FC236}">
                <a16:creationId xmlns="" xmlns:a16="http://schemas.microsoft.com/office/drawing/2014/main" id="{1C97E663-A757-49AE-B9E5-A771EAD2D6F8}"/>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F2978D8B-5380-46C3-AA5D-62F2BD914DE9}"/>
              </a:ext>
            </a:extLst>
          </p:cNvPr>
          <p:cNvSpPr>
            <a:spLocks noGrp="1"/>
          </p:cNvSpPr>
          <p:nvPr>
            <p:ph type="sldNum" sz="quarter" idx="12"/>
          </p:nvPr>
        </p:nvSpPr>
        <p:spPr/>
        <p:txBody>
          <a:bodyPr/>
          <a:lstStyle/>
          <a:p>
            <a:fld id="{947AAB2B-65A1-4883-BAEE-D4407169C9A3}" type="slidenum">
              <a:rPr lang="en-US" smtClean="0"/>
              <a:t>14</a:t>
            </a:fld>
            <a:endParaRPr lang="en-US"/>
          </a:p>
        </p:txBody>
      </p:sp>
      <p:pic>
        <p:nvPicPr>
          <p:cNvPr id="8" name="Picture 7">
            <a:extLst>
              <a:ext uri="{FF2B5EF4-FFF2-40B4-BE49-F238E27FC236}">
                <a16:creationId xmlns="" xmlns:a16="http://schemas.microsoft.com/office/drawing/2014/main" id="{A7A39D02-B5A9-4EB3-A633-356C8BE42DD3}"/>
              </a:ext>
            </a:extLst>
          </p:cNvPr>
          <p:cNvPicPr>
            <a:picLocks noChangeAspect="1"/>
          </p:cNvPicPr>
          <p:nvPr/>
        </p:nvPicPr>
        <p:blipFill>
          <a:blip r:embed="rId2"/>
          <a:stretch>
            <a:fillRect/>
          </a:stretch>
        </p:blipFill>
        <p:spPr>
          <a:xfrm>
            <a:off x="1772742" y="1223270"/>
            <a:ext cx="8646515" cy="5197274"/>
          </a:xfrm>
          <a:prstGeom prst="rect">
            <a:avLst/>
          </a:prstGeom>
        </p:spPr>
      </p:pic>
      <p:sp>
        <p:nvSpPr>
          <p:cNvPr id="7" name="Content Placeholder 2">
            <a:extLst>
              <a:ext uri="{FF2B5EF4-FFF2-40B4-BE49-F238E27FC236}">
                <a16:creationId xmlns="" xmlns:a16="http://schemas.microsoft.com/office/drawing/2014/main" id="{E3D57686-C1A6-4C1E-B4E0-06EB2D82EBD1}"/>
              </a:ext>
            </a:extLst>
          </p:cNvPr>
          <p:cNvSpPr txBox="1">
            <a:spLocks/>
          </p:cNvSpPr>
          <p:nvPr/>
        </p:nvSpPr>
        <p:spPr>
          <a:xfrm>
            <a:off x="4953720" y="6356350"/>
            <a:ext cx="2833058" cy="365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Credit: Jay Alammar</a:t>
            </a:r>
            <a:endParaRPr lang="en-US" sz="2000" dirty="0"/>
          </a:p>
        </p:txBody>
      </p:sp>
    </p:spTree>
    <p:extLst>
      <p:ext uri="{BB962C8B-B14F-4D97-AF65-F5344CB8AC3E}">
        <p14:creationId xmlns:p14="http://schemas.microsoft.com/office/powerpoint/2010/main" val="24552004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DFD325-472C-4FE8-A1AF-9402F6BC974C}"/>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 xmlns:a16="http://schemas.microsoft.com/office/drawing/2014/main" id="{0B3179D1-7EE2-43CF-A496-5774DF94ABC5}"/>
              </a:ext>
            </a:extLst>
          </p:cNvPr>
          <p:cNvSpPr>
            <a:spLocks noGrp="1"/>
          </p:cNvSpPr>
          <p:nvPr>
            <p:ph idx="1"/>
          </p:nvPr>
        </p:nvSpPr>
        <p:spPr>
          <a:xfrm>
            <a:off x="5057237" y="6241765"/>
            <a:ext cx="2833058" cy="365125"/>
          </a:xfrm>
        </p:spPr>
        <p:txBody>
          <a:bodyPr>
            <a:noAutofit/>
          </a:bodyPr>
          <a:lstStyle/>
          <a:p>
            <a:pPr marL="0" indent="0">
              <a:buNone/>
            </a:pPr>
            <a:r>
              <a:rPr lang="en-US" sz="2000" dirty="0"/>
              <a:t>Credit: Jay </a:t>
            </a:r>
            <a:r>
              <a:rPr lang="en-US" sz="2000" dirty="0" err="1"/>
              <a:t>Alammar</a:t>
            </a:r>
            <a:endParaRPr lang="en-US" sz="2000" dirty="0"/>
          </a:p>
        </p:txBody>
      </p:sp>
      <p:sp>
        <p:nvSpPr>
          <p:cNvPr id="4" name="Date Placeholder 3">
            <a:extLst>
              <a:ext uri="{FF2B5EF4-FFF2-40B4-BE49-F238E27FC236}">
                <a16:creationId xmlns="" xmlns:a16="http://schemas.microsoft.com/office/drawing/2014/main" id="{6765E9B8-50AE-4E0B-965C-348551695842}"/>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2D4CF420-6C13-4696-B4DF-2B72B65D7AF6}"/>
              </a:ext>
            </a:extLst>
          </p:cNvPr>
          <p:cNvSpPr>
            <a:spLocks noGrp="1"/>
          </p:cNvSpPr>
          <p:nvPr>
            <p:ph type="sldNum" sz="quarter" idx="12"/>
          </p:nvPr>
        </p:nvSpPr>
        <p:spPr/>
        <p:txBody>
          <a:bodyPr/>
          <a:lstStyle/>
          <a:p>
            <a:fld id="{947AAB2B-65A1-4883-BAEE-D4407169C9A3}" type="slidenum">
              <a:rPr lang="en-US" smtClean="0"/>
              <a:t>15</a:t>
            </a:fld>
            <a:endParaRPr lang="en-US" dirty="0"/>
          </a:p>
        </p:txBody>
      </p:sp>
      <p:pic>
        <p:nvPicPr>
          <p:cNvPr id="6" name="Picture 5">
            <a:extLst>
              <a:ext uri="{FF2B5EF4-FFF2-40B4-BE49-F238E27FC236}">
                <a16:creationId xmlns="" xmlns:a16="http://schemas.microsoft.com/office/drawing/2014/main" id="{9890EFF7-F33F-40C9-98C3-75A40C9E9B6A}"/>
              </a:ext>
            </a:extLst>
          </p:cNvPr>
          <p:cNvPicPr>
            <a:picLocks noChangeAspect="1"/>
          </p:cNvPicPr>
          <p:nvPr/>
        </p:nvPicPr>
        <p:blipFill>
          <a:blip r:embed="rId2"/>
          <a:stretch>
            <a:fillRect/>
          </a:stretch>
        </p:blipFill>
        <p:spPr>
          <a:xfrm>
            <a:off x="312962" y="2044323"/>
            <a:ext cx="8005425" cy="2769354"/>
          </a:xfrm>
          <a:prstGeom prst="rect">
            <a:avLst/>
          </a:prstGeom>
        </p:spPr>
      </p:pic>
      <p:pic>
        <p:nvPicPr>
          <p:cNvPr id="7" name="Picture 6">
            <a:extLst>
              <a:ext uri="{FF2B5EF4-FFF2-40B4-BE49-F238E27FC236}">
                <a16:creationId xmlns="" xmlns:a16="http://schemas.microsoft.com/office/drawing/2014/main" id="{55C55707-B0C5-4876-A16D-C09B35410220}"/>
              </a:ext>
            </a:extLst>
          </p:cNvPr>
          <p:cNvPicPr>
            <a:picLocks noChangeAspect="1"/>
          </p:cNvPicPr>
          <p:nvPr/>
        </p:nvPicPr>
        <p:blipFill>
          <a:blip r:embed="rId3"/>
          <a:stretch>
            <a:fillRect/>
          </a:stretch>
        </p:blipFill>
        <p:spPr>
          <a:xfrm>
            <a:off x="8610600" y="2989209"/>
            <a:ext cx="2189214" cy="1346134"/>
          </a:xfrm>
          <a:prstGeom prst="rect">
            <a:avLst/>
          </a:prstGeom>
        </p:spPr>
      </p:pic>
    </p:spTree>
    <p:extLst>
      <p:ext uri="{BB962C8B-B14F-4D97-AF65-F5344CB8AC3E}">
        <p14:creationId xmlns:p14="http://schemas.microsoft.com/office/powerpoint/2010/main" val="253473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830FE1-3275-4290-BE91-3FB644D08897}"/>
              </a:ext>
            </a:extLst>
          </p:cNvPr>
          <p:cNvSpPr>
            <a:spLocks noGrp="1"/>
          </p:cNvSpPr>
          <p:nvPr>
            <p:ph type="title"/>
          </p:nvPr>
        </p:nvSpPr>
        <p:spPr>
          <a:xfrm>
            <a:off x="838200" y="207035"/>
            <a:ext cx="10515600" cy="672859"/>
          </a:xfrm>
        </p:spPr>
        <p:txBody>
          <a:bodyPr>
            <a:normAutofit fontScale="90000"/>
          </a:bodyPr>
          <a:lstStyle/>
          <a:p>
            <a:r>
              <a:rPr lang="en-US" dirty="0"/>
              <a:t>Decoder</a:t>
            </a:r>
          </a:p>
        </p:txBody>
      </p:sp>
      <p:sp>
        <p:nvSpPr>
          <p:cNvPr id="3" name="Content Placeholder 2">
            <a:extLst>
              <a:ext uri="{FF2B5EF4-FFF2-40B4-BE49-F238E27FC236}">
                <a16:creationId xmlns="" xmlns:a16="http://schemas.microsoft.com/office/drawing/2014/main" id="{87FCAD31-4310-4F70-AF4B-0E8C08608F90}"/>
              </a:ext>
            </a:extLst>
          </p:cNvPr>
          <p:cNvSpPr>
            <a:spLocks noGrp="1"/>
          </p:cNvSpPr>
          <p:nvPr>
            <p:ph idx="1"/>
          </p:nvPr>
        </p:nvSpPr>
        <p:spPr/>
        <p:txBody>
          <a:bodyPr/>
          <a:lstStyle/>
          <a:p>
            <a:endParaRPr lang="en-US" dirty="0"/>
          </a:p>
        </p:txBody>
      </p:sp>
      <p:sp>
        <p:nvSpPr>
          <p:cNvPr id="4" name="Date Placeholder 3">
            <a:extLst>
              <a:ext uri="{FF2B5EF4-FFF2-40B4-BE49-F238E27FC236}">
                <a16:creationId xmlns="" xmlns:a16="http://schemas.microsoft.com/office/drawing/2014/main" id="{542A8E02-1EC0-4B14-BF79-07EAD4866271}"/>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23753E75-4983-4124-B24D-97C4A62EFC53}"/>
              </a:ext>
            </a:extLst>
          </p:cNvPr>
          <p:cNvSpPr>
            <a:spLocks noGrp="1"/>
          </p:cNvSpPr>
          <p:nvPr>
            <p:ph type="sldNum" sz="quarter" idx="12"/>
          </p:nvPr>
        </p:nvSpPr>
        <p:spPr/>
        <p:txBody>
          <a:bodyPr/>
          <a:lstStyle/>
          <a:p>
            <a:fld id="{947AAB2B-65A1-4883-BAEE-D4407169C9A3}" type="slidenum">
              <a:rPr lang="en-US" smtClean="0"/>
              <a:t>16</a:t>
            </a:fld>
            <a:endParaRPr lang="en-US"/>
          </a:p>
        </p:txBody>
      </p:sp>
      <p:pic>
        <p:nvPicPr>
          <p:cNvPr id="3074" name="Picture 2">
            <a:extLst>
              <a:ext uri="{FF2B5EF4-FFF2-40B4-BE49-F238E27FC236}">
                <a16:creationId xmlns="" xmlns:a16="http://schemas.microsoft.com/office/drawing/2014/main" id="{1441F266-9214-486D-9F14-10D096BC2F6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8906" y="944741"/>
            <a:ext cx="10515600" cy="577673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 xmlns:a16="http://schemas.microsoft.com/office/drawing/2014/main" id="{45AF4FA9-5EA7-4EB0-A876-F27F2085028D}"/>
              </a:ext>
            </a:extLst>
          </p:cNvPr>
          <p:cNvSpPr txBox="1">
            <a:spLocks/>
          </p:cNvSpPr>
          <p:nvPr/>
        </p:nvSpPr>
        <p:spPr>
          <a:xfrm>
            <a:off x="4790177" y="6538912"/>
            <a:ext cx="2833058" cy="365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Credit: Jay </a:t>
            </a:r>
            <a:r>
              <a:rPr lang="en-US" sz="2000" dirty="0" err="1"/>
              <a:t>Alammar</a:t>
            </a:r>
            <a:endParaRPr lang="en-US" sz="2000" dirty="0"/>
          </a:p>
        </p:txBody>
      </p:sp>
    </p:spTree>
    <p:extLst>
      <p:ext uri="{BB962C8B-B14F-4D97-AF65-F5344CB8AC3E}">
        <p14:creationId xmlns:p14="http://schemas.microsoft.com/office/powerpoint/2010/main" val="9649202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A2D891-1B6D-49C5-8606-F4B32FF3FBA6}"/>
              </a:ext>
            </a:extLst>
          </p:cNvPr>
          <p:cNvSpPr>
            <a:spLocks noGrp="1"/>
          </p:cNvSpPr>
          <p:nvPr>
            <p:ph type="title"/>
          </p:nvPr>
        </p:nvSpPr>
        <p:spPr>
          <a:xfrm>
            <a:off x="838200" y="365125"/>
            <a:ext cx="10515600" cy="647041"/>
          </a:xfrm>
        </p:spPr>
        <p:txBody>
          <a:bodyPr>
            <a:normAutofit fontScale="90000"/>
          </a:bodyPr>
          <a:lstStyle/>
          <a:p>
            <a:r>
              <a:rPr lang="en-US" dirty="0"/>
              <a:t>Modified Architecture</a:t>
            </a:r>
          </a:p>
        </p:txBody>
      </p:sp>
      <p:sp>
        <p:nvSpPr>
          <p:cNvPr id="3" name="Content Placeholder 2">
            <a:extLst>
              <a:ext uri="{FF2B5EF4-FFF2-40B4-BE49-F238E27FC236}">
                <a16:creationId xmlns="" xmlns:a16="http://schemas.microsoft.com/office/drawing/2014/main" id="{EBC5C3E8-CA28-4CD5-AFA6-07462DDBDAA7}"/>
              </a:ext>
            </a:extLst>
          </p:cNvPr>
          <p:cNvSpPr>
            <a:spLocks noGrp="1"/>
          </p:cNvSpPr>
          <p:nvPr>
            <p:ph idx="1"/>
          </p:nvPr>
        </p:nvSpPr>
        <p:spPr/>
        <p:txBody>
          <a:bodyPr/>
          <a:lstStyle/>
          <a:p>
            <a:endParaRPr lang="en-US" dirty="0"/>
          </a:p>
        </p:txBody>
      </p:sp>
      <p:sp>
        <p:nvSpPr>
          <p:cNvPr id="4" name="Date Placeholder 3">
            <a:extLst>
              <a:ext uri="{FF2B5EF4-FFF2-40B4-BE49-F238E27FC236}">
                <a16:creationId xmlns="" xmlns:a16="http://schemas.microsoft.com/office/drawing/2014/main" id="{6185F0D7-AE28-4ABE-B180-45DED3B488F9}"/>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70B25296-D8F7-4BC9-8E20-DA8600540DBB}"/>
              </a:ext>
            </a:extLst>
          </p:cNvPr>
          <p:cNvSpPr>
            <a:spLocks noGrp="1"/>
          </p:cNvSpPr>
          <p:nvPr>
            <p:ph type="sldNum" sz="quarter" idx="12"/>
          </p:nvPr>
        </p:nvSpPr>
        <p:spPr/>
        <p:txBody>
          <a:bodyPr/>
          <a:lstStyle/>
          <a:p>
            <a:fld id="{947AAB2B-65A1-4883-BAEE-D4407169C9A3}" type="slidenum">
              <a:rPr lang="en-US" smtClean="0"/>
              <a:t>17</a:t>
            </a:fld>
            <a:endParaRPr lang="en-US"/>
          </a:p>
        </p:txBody>
      </p:sp>
      <p:pic>
        <p:nvPicPr>
          <p:cNvPr id="7" name="Picture 2" descr="In and Out of Transformers (Attention is all you need) -Deep NLP Horse | by  Yashu Gupta | Aug, 2020 | Medium">
            <a:extLst>
              <a:ext uri="{FF2B5EF4-FFF2-40B4-BE49-F238E27FC236}">
                <a16:creationId xmlns="" xmlns:a16="http://schemas.microsoft.com/office/drawing/2014/main" id="{3DD70407-DE53-462D-BB98-5B16CE2D1D72}"/>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75867" b="4997"/>
          <a:stretch/>
        </p:blipFill>
        <p:spPr bwMode="auto">
          <a:xfrm>
            <a:off x="5428890" y="5518508"/>
            <a:ext cx="5855897" cy="13624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73E064BA-FF97-481B-8C01-DBD7CD04A757}"/>
              </a:ext>
            </a:extLst>
          </p:cNvPr>
          <p:cNvPicPr>
            <a:picLocks noChangeAspect="1"/>
          </p:cNvPicPr>
          <p:nvPr/>
        </p:nvPicPr>
        <p:blipFill>
          <a:blip r:embed="rId3"/>
          <a:stretch>
            <a:fillRect/>
          </a:stretch>
        </p:blipFill>
        <p:spPr>
          <a:xfrm>
            <a:off x="2088030" y="1144588"/>
            <a:ext cx="3070568" cy="2861004"/>
          </a:xfrm>
          <a:prstGeom prst="rect">
            <a:avLst/>
          </a:prstGeom>
        </p:spPr>
      </p:pic>
      <p:sp>
        <p:nvSpPr>
          <p:cNvPr id="10" name="TextBox 9">
            <a:extLst>
              <a:ext uri="{FF2B5EF4-FFF2-40B4-BE49-F238E27FC236}">
                <a16:creationId xmlns="" xmlns:a16="http://schemas.microsoft.com/office/drawing/2014/main" id="{BA1394B7-D5D8-4A17-BF3A-9C77D69DB7AC}"/>
              </a:ext>
            </a:extLst>
          </p:cNvPr>
          <p:cNvSpPr txBox="1"/>
          <p:nvPr/>
        </p:nvSpPr>
        <p:spPr>
          <a:xfrm>
            <a:off x="2369391" y="4736869"/>
            <a:ext cx="2921478" cy="2031325"/>
          </a:xfrm>
          <a:prstGeom prst="rect">
            <a:avLst/>
          </a:prstGeom>
          <a:solidFill>
            <a:srgbClr val="FCE0E1"/>
          </a:solidFill>
        </p:spPr>
        <p:txBody>
          <a:bodyPr wrap="square">
            <a:spAutoFit/>
          </a:bodyPr>
          <a:lstStyle/>
          <a:p>
            <a:r>
              <a:rPr lang="en-US" dirty="0">
                <a:effectLst/>
              </a:rPr>
              <a:t> HIS-32:   ( -135.3,   57.9 )</a:t>
            </a:r>
            <a:br>
              <a:rPr lang="en-US" dirty="0">
                <a:effectLst/>
              </a:rPr>
            </a:br>
            <a:r>
              <a:rPr lang="en-US" dirty="0">
                <a:effectLst/>
              </a:rPr>
              <a:t> MET-33:   (  -69.5,  134.3 )</a:t>
            </a:r>
            <a:br>
              <a:rPr lang="en-US" dirty="0">
                <a:effectLst/>
              </a:rPr>
            </a:br>
            <a:r>
              <a:rPr lang="en-US" dirty="0">
                <a:effectLst/>
              </a:rPr>
              <a:t> ARG-34:   ( -133.5,  141.8 )</a:t>
            </a:r>
            <a:br>
              <a:rPr lang="en-US" dirty="0">
                <a:effectLst/>
              </a:rPr>
            </a:br>
            <a:r>
              <a:rPr lang="en-US" dirty="0">
                <a:effectLst/>
              </a:rPr>
              <a:t> GLY-35:   (   86.3,  174.5 )</a:t>
            </a:r>
            <a:br>
              <a:rPr lang="en-US" dirty="0">
                <a:effectLst/>
              </a:rPr>
            </a:br>
            <a:r>
              <a:rPr lang="en-US" dirty="0">
                <a:effectLst/>
              </a:rPr>
              <a:t> PRO-36:   (  -78.5,  167.5 )</a:t>
            </a:r>
            <a:br>
              <a:rPr lang="en-US" dirty="0">
                <a:effectLst/>
              </a:rPr>
            </a:br>
            <a:r>
              <a:rPr lang="en-US" dirty="0">
                <a:effectLst/>
              </a:rPr>
              <a:t> ASN-37:   (  -62.5,  128.1 )</a:t>
            </a:r>
            <a:br>
              <a:rPr lang="en-US" dirty="0">
                <a:effectLst/>
              </a:rPr>
            </a:br>
            <a:r>
              <a:rPr lang="en-US" dirty="0">
                <a:effectLst/>
              </a:rPr>
              <a:t>                 … … …</a:t>
            </a:r>
            <a:endParaRPr lang="en-US" dirty="0"/>
          </a:p>
        </p:txBody>
      </p:sp>
      <p:sp>
        <p:nvSpPr>
          <p:cNvPr id="11" name="Arrow: Down 10">
            <a:extLst>
              <a:ext uri="{FF2B5EF4-FFF2-40B4-BE49-F238E27FC236}">
                <a16:creationId xmlns="" xmlns:a16="http://schemas.microsoft.com/office/drawing/2014/main" id="{7F6D3474-2341-41BF-A011-C73EA8C04DB6}"/>
              </a:ext>
            </a:extLst>
          </p:cNvPr>
          <p:cNvSpPr/>
          <p:nvPr/>
        </p:nvSpPr>
        <p:spPr>
          <a:xfrm>
            <a:off x="3623314" y="4001294"/>
            <a:ext cx="178060" cy="68533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Arrow: Down 12">
            <a:extLst>
              <a:ext uri="{FF2B5EF4-FFF2-40B4-BE49-F238E27FC236}">
                <a16:creationId xmlns="" xmlns:a16="http://schemas.microsoft.com/office/drawing/2014/main" id="{196EE560-4117-4151-95CE-B3ADC1F74CC9}"/>
              </a:ext>
            </a:extLst>
          </p:cNvPr>
          <p:cNvSpPr/>
          <p:nvPr/>
        </p:nvSpPr>
        <p:spPr>
          <a:xfrm rot="16200000">
            <a:off x="6061494" y="4973276"/>
            <a:ext cx="155275" cy="15585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5" name="Picture 2" descr="In and Out of Transformers (Attention is all you need) -Deep NLP Horse | by  Yashu Gupta | Aug, 2020 | Medium">
            <a:extLst>
              <a:ext uri="{FF2B5EF4-FFF2-40B4-BE49-F238E27FC236}">
                <a16:creationId xmlns="" xmlns:a16="http://schemas.microsoft.com/office/drawing/2014/main" id="{602C65D7-E080-4339-8815-A9860EEDAE7C}"/>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85241"/>
          <a:stretch/>
        </p:blipFill>
        <p:spPr bwMode="auto">
          <a:xfrm>
            <a:off x="5428890" y="93722"/>
            <a:ext cx="5855897" cy="10508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n and Out of Transformers (Attention is all you need) -Deep NLP Horse | by  Yashu Gupta | Aug, 2020 | Medium">
            <a:extLst>
              <a:ext uri="{FF2B5EF4-FFF2-40B4-BE49-F238E27FC236}">
                <a16:creationId xmlns="" xmlns:a16="http://schemas.microsoft.com/office/drawing/2014/main" id="{4554F674-1B2E-486C-B1A8-4D952B5FFC3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3120" b="24133"/>
          <a:stretch/>
        </p:blipFill>
        <p:spPr bwMode="auto">
          <a:xfrm>
            <a:off x="5428890" y="1027832"/>
            <a:ext cx="5855897" cy="446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56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62542EEC-4F7C-4AE2-933E-EAC8EB3FA3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57A1A07-38F9-4A51-A6A3-026CBCF123EE}"/>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dirty="0"/>
              <a:t>Results</a:t>
            </a:r>
          </a:p>
        </p:txBody>
      </p:sp>
      <p:sp>
        <p:nvSpPr>
          <p:cNvPr id="13" name="Rectangle 12">
            <a:extLst>
              <a:ext uri="{FF2B5EF4-FFF2-40B4-BE49-F238E27FC236}">
                <a16:creationId xmlns="" xmlns:a16="http://schemas.microsoft.com/office/drawing/2014/main" id="{B81933D1-5615-42C7-9C0B-4EB7105CCE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 xmlns:a16="http://schemas.microsoft.com/office/drawing/2014/main" id="{032D8612-31EB-44CF-A1D0-14FD4C70542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8" name="Rectangle 17">
              <a:extLst>
                <a:ext uri="{FF2B5EF4-FFF2-40B4-BE49-F238E27FC236}">
                  <a16:creationId xmlns="" xmlns:a16="http://schemas.microsoft.com/office/drawing/2014/main" id="{F19A4A0F-1B59-4DB0-9764-D10936E987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a:extLst>
              <a:ext uri="{FF2B5EF4-FFF2-40B4-BE49-F238E27FC236}">
                <a16:creationId xmlns="" xmlns:a16="http://schemas.microsoft.com/office/drawing/2014/main" id="{86AC6D5A-C2F2-4E22-BB71-0D5811D517AB}"/>
              </a:ext>
            </a:extLst>
          </p:cNvPr>
          <p:cNvSpPr>
            <a:spLocks noGrp="1"/>
          </p:cNvSpPr>
          <p:nvPr>
            <p:ph type="dt" sz="half" idx="10"/>
          </p:nvPr>
        </p:nvSpPr>
        <p:spPr>
          <a:xfrm>
            <a:off x="7041856" y="649224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Tianyu Lu</a:t>
            </a:r>
          </a:p>
        </p:txBody>
      </p:sp>
      <p:sp>
        <p:nvSpPr>
          <p:cNvPr id="5" name="Slide Number Placeholder 4">
            <a:extLst>
              <a:ext uri="{FF2B5EF4-FFF2-40B4-BE49-F238E27FC236}">
                <a16:creationId xmlns="" xmlns:a16="http://schemas.microsoft.com/office/drawing/2014/main" id="{C3127DCE-DB24-4B90-BCC5-099319E81918}"/>
              </a:ext>
            </a:extLst>
          </p:cNvPr>
          <p:cNvSpPr>
            <a:spLocks noGrp="1"/>
          </p:cNvSpPr>
          <p:nvPr>
            <p:ph type="sldNum" sz="quarter" idx="12"/>
          </p:nvPr>
        </p:nvSpPr>
        <p:spPr>
          <a:xfrm>
            <a:off x="10050086" y="6492240"/>
            <a:ext cx="1303713" cy="365125"/>
          </a:xfrm>
        </p:spPr>
        <p:txBody>
          <a:bodyPr vert="horz" lIns="91440" tIns="45720" rIns="91440" bIns="45720" rtlCol="0" anchor="ctr">
            <a:normAutofit/>
          </a:bodyPr>
          <a:lstStyle/>
          <a:p>
            <a:pPr>
              <a:spcAft>
                <a:spcPts val="600"/>
              </a:spcAft>
              <a:defRPr/>
            </a:pPr>
            <a:fld id="{947AAB2B-65A1-4883-BAEE-D4407169C9A3}" type="slidenum">
              <a:rPr lang="en-US" smtClean="0">
                <a:solidFill>
                  <a:prstClr val="black">
                    <a:tint val="75000"/>
                  </a:prstClr>
                </a:solidFill>
                <a:latin typeface="Calibri" panose="020F0502020204030204"/>
              </a:rPr>
              <a:pPr>
                <a:spcAft>
                  <a:spcPts val="600"/>
                </a:spcAft>
                <a:defRPr/>
              </a:pPr>
              <a:t>18</a:t>
            </a:fld>
            <a:endParaRPr lang="en-US">
              <a:solidFill>
                <a:prstClr val="black">
                  <a:tint val="75000"/>
                </a:prstClr>
              </a:solidFill>
              <a:latin typeface="Calibri" panose="020F0502020204030204"/>
            </a:endParaRPr>
          </a:p>
        </p:txBody>
      </p:sp>
      <p:pic>
        <p:nvPicPr>
          <p:cNvPr id="26628" name="Picture 4">
            <a:extLst>
              <a:ext uri="{FF2B5EF4-FFF2-40B4-BE49-F238E27FC236}">
                <a16:creationId xmlns="" xmlns:a16="http://schemas.microsoft.com/office/drawing/2014/main" id="{E803771C-D179-454E-A8E3-03B318A14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66" y="1674163"/>
            <a:ext cx="5856068" cy="3539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2620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E25589-5FE0-4010-B6BA-43DF63EAF8C2}"/>
              </a:ext>
            </a:extLst>
          </p:cNvPr>
          <p:cNvSpPr>
            <a:spLocks noGrp="1"/>
          </p:cNvSpPr>
          <p:nvPr>
            <p:ph type="title"/>
          </p:nvPr>
        </p:nvSpPr>
        <p:spPr>
          <a:xfrm>
            <a:off x="838200" y="365125"/>
            <a:ext cx="10515600" cy="986937"/>
          </a:xfrm>
        </p:spPr>
        <p:txBody>
          <a:bodyPr/>
          <a:lstStyle/>
          <a:p>
            <a:r>
              <a:rPr lang="en-US" dirty="0"/>
              <a:t>Autoregressive Prediction</a:t>
            </a:r>
          </a:p>
        </p:txBody>
      </p:sp>
      <p:sp>
        <p:nvSpPr>
          <p:cNvPr id="3" name="Content Placeholder 2">
            <a:extLst>
              <a:ext uri="{FF2B5EF4-FFF2-40B4-BE49-F238E27FC236}">
                <a16:creationId xmlns="" xmlns:a16="http://schemas.microsoft.com/office/drawing/2014/main" id="{5DB7F4E6-AF22-4E3B-A89A-9E36A72A965C}"/>
              </a:ext>
            </a:extLst>
          </p:cNvPr>
          <p:cNvSpPr>
            <a:spLocks noGrp="1"/>
          </p:cNvSpPr>
          <p:nvPr>
            <p:ph idx="1"/>
          </p:nvPr>
        </p:nvSpPr>
        <p:spPr/>
        <p:txBody>
          <a:bodyPr/>
          <a:lstStyle/>
          <a:p>
            <a:endParaRPr lang="en-US"/>
          </a:p>
        </p:txBody>
      </p:sp>
      <p:sp>
        <p:nvSpPr>
          <p:cNvPr id="4" name="Date Placeholder 3">
            <a:extLst>
              <a:ext uri="{FF2B5EF4-FFF2-40B4-BE49-F238E27FC236}">
                <a16:creationId xmlns="" xmlns:a16="http://schemas.microsoft.com/office/drawing/2014/main" id="{A69009FD-A164-4F91-9F8E-8C0DEB3D045B}"/>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97AC406E-0F5D-41EC-B723-2811149D279D}"/>
              </a:ext>
            </a:extLst>
          </p:cNvPr>
          <p:cNvSpPr>
            <a:spLocks noGrp="1"/>
          </p:cNvSpPr>
          <p:nvPr>
            <p:ph type="sldNum" sz="quarter" idx="12"/>
          </p:nvPr>
        </p:nvSpPr>
        <p:spPr/>
        <p:txBody>
          <a:bodyPr/>
          <a:lstStyle/>
          <a:p>
            <a:fld id="{947AAB2B-65A1-4883-BAEE-D4407169C9A3}" type="slidenum">
              <a:rPr lang="en-US" smtClean="0"/>
              <a:t>19</a:t>
            </a:fld>
            <a:endParaRPr lang="en-US"/>
          </a:p>
        </p:txBody>
      </p:sp>
      <p:pic>
        <p:nvPicPr>
          <p:cNvPr id="6148" name="Picture 4">
            <a:extLst>
              <a:ext uri="{FF2B5EF4-FFF2-40B4-BE49-F238E27FC236}">
                <a16:creationId xmlns="" xmlns:a16="http://schemas.microsoft.com/office/drawing/2014/main" id="{F7C77D25-D16E-4DE7-9880-5204EAF54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815" y="1364091"/>
            <a:ext cx="10323798" cy="23824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 xmlns:a16="http://schemas.microsoft.com/office/drawing/2014/main" id="{33960B77-3546-407F-833B-9105EAAA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623" y="3816677"/>
            <a:ext cx="10395989" cy="2382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919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748A0-8A1F-49BA-B136-5A3EE23ABB52}"/>
              </a:ext>
            </a:extLst>
          </p:cNvPr>
          <p:cNvSpPr>
            <a:spLocks noGrp="1"/>
          </p:cNvSpPr>
          <p:nvPr>
            <p:ph type="title"/>
          </p:nvPr>
        </p:nvSpPr>
        <p:spPr/>
        <p:txBody>
          <a:bodyPr/>
          <a:lstStyle/>
          <a:p>
            <a:r>
              <a:rPr lang="en-US" dirty="0"/>
              <a:t>Content</a:t>
            </a:r>
          </a:p>
        </p:txBody>
      </p:sp>
      <p:sp>
        <p:nvSpPr>
          <p:cNvPr id="4" name="Date Placeholder 3">
            <a:extLst>
              <a:ext uri="{FF2B5EF4-FFF2-40B4-BE49-F238E27FC236}">
                <a16:creationId xmlns="" xmlns:a16="http://schemas.microsoft.com/office/drawing/2014/main" id="{644C3E1F-FEB3-4E21-BC98-660DE7B02C9D}"/>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EDE4264E-9E8F-4B8A-9AB2-76AFD47751F6}"/>
              </a:ext>
            </a:extLst>
          </p:cNvPr>
          <p:cNvSpPr>
            <a:spLocks noGrp="1"/>
          </p:cNvSpPr>
          <p:nvPr>
            <p:ph type="sldNum" sz="quarter" idx="12"/>
          </p:nvPr>
        </p:nvSpPr>
        <p:spPr/>
        <p:txBody>
          <a:bodyPr/>
          <a:lstStyle/>
          <a:p>
            <a:fld id="{947AAB2B-65A1-4883-BAEE-D4407169C9A3}" type="slidenum">
              <a:rPr lang="en-US" smtClean="0"/>
              <a:t>2</a:t>
            </a:fld>
            <a:endParaRPr lang="en-US"/>
          </a:p>
        </p:txBody>
      </p:sp>
      <mc:AlternateContent xmlns:mc="http://schemas.openxmlformats.org/markup-compatibility/2006">
        <mc:Choice xmlns="" xmlns:psuz="http://schemas.microsoft.com/office/powerpoint/2016/summaryzoom" Requires="psuz">
          <p:graphicFrame>
            <p:nvGraphicFramePr>
              <p:cNvPr id="7" name="Summary Zoom 6">
                <a:extLst>
                  <a:ext uri="{FF2B5EF4-FFF2-40B4-BE49-F238E27FC236}">
                    <a16:creationId xmlns:a16="http://schemas.microsoft.com/office/drawing/2014/main" id="{50769D49-D34D-4136-A8B7-8F2F0759EF83}"/>
                  </a:ext>
                </a:extLst>
              </p:cNvPr>
              <p:cNvGraphicFramePr>
                <a:graphicFrameLocks noChangeAspect="1"/>
              </p:cNvGraphicFramePr>
              <p:nvPr>
                <p:extLst>
                  <p:ext uri="{D42A27DB-BD31-4B8C-83A1-F6EECF244321}">
                    <p14:modId xmlns:p14="http://schemas.microsoft.com/office/powerpoint/2010/main" val="232441924"/>
                  </p:ext>
                </p:extLst>
              </p:nvPr>
            </p:nvGraphicFramePr>
            <p:xfrm>
              <a:off x="838200" y="1825625"/>
              <a:ext cx="10515600" cy="4351338"/>
            </p:xfrm>
            <a:graphic>
              <a:graphicData uri="http://schemas.microsoft.com/office/powerpoint/2016/summaryzoom">
                <psuz:summaryZm>
                  <psuz:summaryZmObj sectionId="{A4204820-35B7-41CB-99A9-D888686B309B}">
                    <psuz:zmPr id="{588A895D-069F-4330-AE4A-708818D927AF}" transitionDur="1000">
                      <p166:blipFill xmlns:p166="http://schemas.microsoft.com/office/powerpoint/2016/6/main">
                        <a:blip r:embed="rId2"/>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56C72771-028C-4982-BE8B-03300ED5E649}">
                    <psuz:zmPr id="{077D9517-395E-4C04-98E5-EA656172829D}" transitionDur="1000">
                      <p166:blipFill xmlns:p166="http://schemas.microsoft.com/office/powerpoint/2016/6/main">
                        <a:blip r:embed="rId3"/>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6DC77050-A9A6-4AD9-81B3-80E4EC44976C}">
                    <psuz:zmPr id="{A5F3F218-DB34-470C-9DE0-8BD2C1779E45}" transitionDur="1000">
                      <p166:blipFill xmlns:p166="http://schemas.microsoft.com/office/powerpoint/2016/6/main">
                        <a:blip r:embed="rId4"/>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F9305A10-856D-47C3-96CA-2812430A1300}">
                    <psuz:zmPr id="{6709D3CF-5286-4455-83D8-1591E6CA08C6}" transitionDur="1000">
                      <p166:blipFill xmlns:p166="http://schemas.microsoft.com/office/powerpoint/2016/6/main">
                        <a:blip r:embed="rId5"/>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DF0063D3-FA48-4A35-9E67-32E715A62944}">
                    <psuz:zmPr id="{FAFEA65C-3F06-405D-94ED-B2968CA981A8}" transitionDur="1000">
                      <p166:blipFill xmlns:p166="http://schemas.microsoft.com/office/powerpoint/2016/6/main">
                        <a:blip r:embed="rId6"/>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ACC04C83-4DCA-4CDF-979A-A67192D0056A}">
                    <psuz:zmPr id="{194AF594-A283-43C4-8C8D-3CBF0012E5CA}" transitionDur="1000">
                      <p166:blipFill xmlns:p166="http://schemas.microsoft.com/office/powerpoint/2016/6/main">
                        <a:blip r:embed="rId7"/>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 xmlns:a16="http://schemas.microsoft.com/office/drawing/2014/main" id="{50769D49-D34D-4136-A8B7-8F2F0759EF83}"/>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1245679" y="2167635"/>
                  <a:ext cx="3154680" cy="1774508"/>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4518660" y="2167635"/>
                  <a:ext cx="3154680" cy="1774508"/>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7791641" y="2167635"/>
                  <a:ext cx="3154680" cy="177450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1245679" y="4060444"/>
                  <a:ext cx="3154680" cy="1774508"/>
                </a:xfrm>
                <a:prstGeom prst="rect">
                  <a:avLst/>
                </a:prstGeom>
                <a:ln w="3175">
                  <a:solidFill>
                    <a:prstClr val="ltGray"/>
                  </a:solidFill>
                </a:ln>
              </p:spPr>
            </p:pic>
            <p:pic>
              <p:nvPicPr>
                <p:cNvPr id="10" name="Picture 10">
                  <a:hlinkClick r:id="rId16"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4518660" y="4060444"/>
                  <a:ext cx="3154680" cy="1774508"/>
                </a:xfrm>
                <a:prstGeom prst="rect">
                  <a:avLst/>
                </a:prstGeom>
                <a:ln w="3175">
                  <a:solidFill>
                    <a:prstClr val="ltGray"/>
                  </a:solidFill>
                </a:ln>
              </p:spPr>
            </p:pic>
            <p:pic>
              <p:nvPicPr>
                <p:cNvPr id="11" name="Picture 11">
                  <a:hlinkClick r:id="rId18"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38788792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D40273-2735-4790-80E6-B23144740BEF}"/>
              </a:ext>
            </a:extLst>
          </p:cNvPr>
          <p:cNvSpPr>
            <a:spLocks noGrp="1"/>
          </p:cNvSpPr>
          <p:nvPr>
            <p:ph type="title"/>
          </p:nvPr>
        </p:nvSpPr>
        <p:spPr>
          <a:xfrm>
            <a:off x="838200" y="365125"/>
            <a:ext cx="10515600" cy="948459"/>
          </a:xfrm>
        </p:spPr>
        <p:txBody>
          <a:bodyPr>
            <a:normAutofit/>
          </a:bodyPr>
          <a:lstStyle/>
          <a:p>
            <a:r>
              <a:rPr lang="en-US" dirty="0"/>
              <a:t>Periodicity</a:t>
            </a:r>
          </a:p>
        </p:txBody>
      </p:sp>
      <p:sp>
        <p:nvSpPr>
          <p:cNvPr id="3" name="Content Placeholder 2">
            <a:extLst>
              <a:ext uri="{FF2B5EF4-FFF2-40B4-BE49-F238E27FC236}">
                <a16:creationId xmlns="" xmlns:a16="http://schemas.microsoft.com/office/drawing/2014/main" id="{90AB88B1-AD39-458E-8349-5294647A76BC}"/>
              </a:ext>
            </a:extLst>
          </p:cNvPr>
          <p:cNvSpPr>
            <a:spLocks noGrp="1"/>
          </p:cNvSpPr>
          <p:nvPr>
            <p:ph idx="1"/>
          </p:nvPr>
        </p:nvSpPr>
        <p:spPr/>
        <p:txBody>
          <a:bodyPr/>
          <a:lstStyle/>
          <a:p>
            <a:endParaRPr lang="en-US"/>
          </a:p>
        </p:txBody>
      </p:sp>
      <p:sp>
        <p:nvSpPr>
          <p:cNvPr id="4" name="Date Placeholder 3">
            <a:extLst>
              <a:ext uri="{FF2B5EF4-FFF2-40B4-BE49-F238E27FC236}">
                <a16:creationId xmlns="" xmlns:a16="http://schemas.microsoft.com/office/drawing/2014/main" id="{49740600-D3F9-4028-99D4-04EB26F02B55}"/>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83F8325B-00AD-4802-B0BD-49AE8B3E2D97}"/>
              </a:ext>
            </a:extLst>
          </p:cNvPr>
          <p:cNvSpPr>
            <a:spLocks noGrp="1"/>
          </p:cNvSpPr>
          <p:nvPr>
            <p:ph type="sldNum" sz="quarter" idx="12"/>
          </p:nvPr>
        </p:nvSpPr>
        <p:spPr/>
        <p:txBody>
          <a:bodyPr/>
          <a:lstStyle/>
          <a:p>
            <a:fld id="{947AAB2B-65A1-4883-BAEE-D4407169C9A3}" type="slidenum">
              <a:rPr lang="en-US" smtClean="0"/>
              <a:t>20</a:t>
            </a:fld>
            <a:endParaRPr lang="en-US"/>
          </a:p>
        </p:txBody>
      </p:sp>
      <p:pic>
        <p:nvPicPr>
          <p:cNvPr id="7170" name="Picture 2">
            <a:extLst>
              <a:ext uri="{FF2B5EF4-FFF2-40B4-BE49-F238E27FC236}">
                <a16:creationId xmlns="" xmlns:a16="http://schemas.microsoft.com/office/drawing/2014/main" id="{45155522-AD13-4B9D-A832-6E4044BE2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93" y="1279907"/>
            <a:ext cx="5857997" cy="557809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 xmlns:a16="http://schemas.microsoft.com/office/drawing/2014/main" id="{388597E3-109D-4CDA-9C56-4771DBDD5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79907"/>
            <a:ext cx="5794926" cy="555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937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8880E5-4898-4F0B-9632-9FE7C10983B0}"/>
              </a:ext>
            </a:extLst>
          </p:cNvPr>
          <p:cNvSpPr>
            <a:spLocks noGrp="1"/>
          </p:cNvSpPr>
          <p:nvPr>
            <p:ph type="title"/>
          </p:nvPr>
        </p:nvSpPr>
        <p:spPr/>
        <p:txBody>
          <a:bodyPr/>
          <a:lstStyle/>
          <a:p>
            <a:r>
              <a:rPr lang="en-US" dirty="0"/>
              <a:t>Representation</a:t>
            </a:r>
          </a:p>
        </p:txBody>
      </p:sp>
      <p:sp>
        <p:nvSpPr>
          <p:cNvPr id="3" name="Content Placeholder 2">
            <a:extLst>
              <a:ext uri="{FF2B5EF4-FFF2-40B4-BE49-F238E27FC236}">
                <a16:creationId xmlns="" xmlns:a16="http://schemas.microsoft.com/office/drawing/2014/main" id="{4F3F45C8-5952-4397-966F-D9F382778984}"/>
              </a:ext>
            </a:extLst>
          </p:cNvPr>
          <p:cNvSpPr>
            <a:spLocks noGrp="1"/>
          </p:cNvSpPr>
          <p:nvPr>
            <p:ph idx="1"/>
          </p:nvPr>
        </p:nvSpPr>
        <p:spPr>
          <a:xfrm>
            <a:off x="838200" y="1825625"/>
            <a:ext cx="10515600" cy="927222"/>
          </a:xfrm>
        </p:spPr>
        <p:txBody>
          <a:bodyPr>
            <a:normAutofit/>
          </a:bodyPr>
          <a:lstStyle/>
          <a:p>
            <a:pPr marL="0" indent="0" rtl="0">
              <a:spcBef>
                <a:spcPts val="0"/>
              </a:spcBef>
              <a:spcAft>
                <a:spcPts val="0"/>
              </a:spcAft>
              <a:buNone/>
            </a:pPr>
            <a:r>
              <a:rPr lang="en-US" sz="2400" b="0" i="0" u="none" strike="noStrike" dirty="0">
                <a:solidFill>
                  <a:srgbClr val="000000"/>
                </a:solidFill>
                <a:effectLst/>
                <a:latin typeface="Times New Roman" panose="02020603050405020304" pitchFamily="18" charset="0"/>
              </a:rPr>
              <a:t>Inputs are </a:t>
            </a:r>
            <a:r>
              <a:rPr lang="en-US" sz="2400" b="0" i="1" u="none" strike="noStrike" dirty="0">
                <a:solidFill>
                  <a:srgbClr val="000000"/>
                </a:solidFill>
                <a:effectLst/>
                <a:latin typeface="Times New Roman" panose="02020603050405020304" pitchFamily="18" charset="0"/>
              </a:rPr>
              <a:t>cos</a:t>
            </a:r>
            <a:r>
              <a:rPr lang="en-US" sz="2400" b="0" i="0" u="none" strike="noStrike" dirty="0">
                <a:solidFill>
                  <a:srgbClr val="000000"/>
                </a:solidFill>
                <a:effectLst/>
                <a:latin typeface="Times New Roman" panose="02020603050405020304" pitchFamily="18" charset="0"/>
              </a:rPr>
              <a:t>(𝜃) and </a:t>
            </a:r>
            <a:r>
              <a:rPr lang="en-US" sz="2400" b="0" i="1" u="none" strike="noStrike" dirty="0">
                <a:solidFill>
                  <a:srgbClr val="000000"/>
                </a:solidFill>
                <a:effectLst/>
                <a:latin typeface="Times New Roman" panose="02020603050405020304" pitchFamily="18" charset="0"/>
              </a:rPr>
              <a:t>sin</a:t>
            </a:r>
            <a:r>
              <a:rPr lang="en-US" sz="2400" b="0" i="0" u="none" strike="noStrike" dirty="0">
                <a:solidFill>
                  <a:srgbClr val="000000"/>
                </a:solidFill>
                <a:effectLst/>
                <a:latin typeface="Times New Roman" panose="02020603050405020304" pitchFamily="18" charset="0"/>
              </a:rPr>
              <a:t>(𝜃), factored as </a:t>
            </a:r>
            <a:r>
              <a:rPr lang="en-US" sz="2400" b="0" i="1" u="none" strike="noStrike" dirty="0">
                <a:solidFill>
                  <a:srgbClr val="000000"/>
                </a:solidFill>
                <a:effectLst/>
                <a:latin typeface="Times New Roman" panose="02020603050405020304" pitchFamily="18" charset="0"/>
              </a:rPr>
              <a:t>p</a:t>
            </a:r>
            <a:r>
              <a:rPr lang="en-US" sz="2400" b="0" i="0" u="none" strike="noStrike" dirty="0">
                <a:solidFill>
                  <a:srgbClr val="000000"/>
                </a:solidFill>
                <a:effectLst/>
                <a:latin typeface="Times New Roman" panose="02020603050405020304" pitchFamily="18" charset="0"/>
              </a:rPr>
              <a:t>(𝜙</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𝜓</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 𝜔</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 </a:t>
            </a:r>
            <a:r>
              <a:rPr lang="en-US" sz="2400" b="0" i="1" u="none" strike="noStrike" dirty="0">
                <a:solidFill>
                  <a:srgbClr val="000000"/>
                </a:solidFill>
                <a:effectLst/>
                <a:latin typeface="Times New Roman" panose="02020603050405020304" pitchFamily="18" charset="0"/>
              </a:rPr>
              <a:t>p</a:t>
            </a:r>
            <a:r>
              <a:rPr lang="en-US" sz="2400" b="0" i="0" u="none" strike="noStrike" dirty="0">
                <a:solidFill>
                  <a:srgbClr val="000000"/>
                </a:solidFill>
                <a:effectLst/>
                <a:latin typeface="Times New Roman" panose="02020603050405020304" pitchFamily="18" charset="0"/>
              </a:rPr>
              <a:t>(𝜙</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a:t>
            </a:r>
            <a:r>
              <a:rPr lang="en-US" sz="2400" b="0" i="1" u="none" strike="noStrike" dirty="0">
                <a:solidFill>
                  <a:srgbClr val="000000"/>
                </a:solidFill>
                <a:effectLst/>
                <a:latin typeface="Times New Roman" panose="02020603050405020304" pitchFamily="18" charset="0"/>
              </a:rPr>
              <a:t>p</a:t>
            </a:r>
            <a:r>
              <a:rPr lang="en-US" sz="2400" b="0" i="0" u="none" strike="noStrike" dirty="0">
                <a:solidFill>
                  <a:srgbClr val="000000"/>
                </a:solidFill>
                <a:effectLst/>
                <a:latin typeface="Times New Roman" panose="02020603050405020304" pitchFamily="18" charset="0"/>
              </a:rPr>
              <a:t>(𝜓</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|𝜙</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a:t>
            </a:r>
            <a:r>
              <a:rPr lang="en-US" sz="2400" b="0" i="1" u="none" strike="noStrike" dirty="0">
                <a:solidFill>
                  <a:srgbClr val="000000"/>
                </a:solidFill>
                <a:effectLst/>
                <a:latin typeface="Times New Roman" panose="02020603050405020304" pitchFamily="18" charset="0"/>
              </a:rPr>
              <a:t>p</a:t>
            </a:r>
            <a:r>
              <a:rPr lang="en-US" sz="2400" b="0" i="0" u="none" strike="noStrike" dirty="0">
                <a:solidFill>
                  <a:srgbClr val="000000"/>
                </a:solidFill>
                <a:effectLst/>
                <a:latin typeface="Times New Roman" panose="02020603050405020304" pitchFamily="18" charset="0"/>
              </a:rPr>
              <a:t>(𝜔</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|𝜙</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𝜓</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a:t>
            </a:r>
            <a:endParaRPr lang="en-US" sz="3600" b="0" dirty="0">
              <a:effectLst/>
            </a:endParaRPr>
          </a:p>
        </p:txBody>
      </p:sp>
      <p:sp>
        <p:nvSpPr>
          <p:cNvPr id="4" name="Date Placeholder 3">
            <a:extLst>
              <a:ext uri="{FF2B5EF4-FFF2-40B4-BE49-F238E27FC236}">
                <a16:creationId xmlns="" xmlns:a16="http://schemas.microsoft.com/office/drawing/2014/main" id="{98B04D41-0241-436B-97B4-B197B9A1625E}"/>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3293DC04-A710-4449-B874-CF066F964E8A}"/>
              </a:ext>
            </a:extLst>
          </p:cNvPr>
          <p:cNvSpPr>
            <a:spLocks noGrp="1"/>
          </p:cNvSpPr>
          <p:nvPr>
            <p:ph type="sldNum" sz="quarter" idx="12"/>
          </p:nvPr>
        </p:nvSpPr>
        <p:spPr/>
        <p:txBody>
          <a:bodyPr/>
          <a:lstStyle/>
          <a:p>
            <a:fld id="{947AAB2B-65A1-4883-BAEE-D4407169C9A3}" type="slidenum">
              <a:rPr lang="en-US" smtClean="0"/>
              <a:t>21</a:t>
            </a:fld>
            <a:endParaRPr lang="en-US"/>
          </a:p>
        </p:txBody>
      </p:sp>
      <p:pic>
        <p:nvPicPr>
          <p:cNvPr id="4098" name="Picture 2" descr="Unit Circle Labeled In 30&amp;deg; Increments With Values | ClipArt ET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8392" y="2591257"/>
            <a:ext cx="3675216" cy="367521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 xmlns:a16="http://schemas.microsoft.com/office/drawing/2014/main" id="{2660E235-190E-42DB-B168-55F526946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65" y="2573093"/>
            <a:ext cx="5742481" cy="360350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 xmlns:a16="http://schemas.microsoft.com/office/drawing/2014/main" id="{4856DB5D-C038-4AC2-A847-39EED9AB8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2184" y="2581823"/>
            <a:ext cx="5545197" cy="351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49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8880E5-4898-4F0B-9632-9FE7C10983B0}"/>
              </a:ext>
            </a:extLst>
          </p:cNvPr>
          <p:cNvSpPr>
            <a:spLocks noGrp="1"/>
          </p:cNvSpPr>
          <p:nvPr>
            <p:ph type="title"/>
          </p:nvPr>
        </p:nvSpPr>
        <p:spPr/>
        <p:txBody>
          <a:bodyPr/>
          <a:lstStyle/>
          <a:p>
            <a:r>
              <a:rPr lang="en-US" dirty="0"/>
              <a:t>Representation + Tanh</a:t>
            </a:r>
          </a:p>
        </p:txBody>
      </p:sp>
      <p:sp>
        <p:nvSpPr>
          <p:cNvPr id="3" name="Content Placeholder 2">
            <a:extLst>
              <a:ext uri="{FF2B5EF4-FFF2-40B4-BE49-F238E27FC236}">
                <a16:creationId xmlns="" xmlns:a16="http://schemas.microsoft.com/office/drawing/2014/main" id="{4F3F45C8-5952-4397-966F-D9F382778984}"/>
              </a:ext>
            </a:extLst>
          </p:cNvPr>
          <p:cNvSpPr>
            <a:spLocks noGrp="1"/>
          </p:cNvSpPr>
          <p:nvPr>
            <p:ph idx="1"/>
          </p:nvPr>
        </p:nvSpPr>
        <p:spPr>
          <a:xfrm>
            <a:off x="838200" y="1825625"/>
            <a:ext cx="10515600" cy="927222"/>
          </a:xfrm>
        </p:spPr>
        <p:txBody>
          <a:bodyPr>
            <a:normAutofit/>
          </a:bodyPr>
          <a:lstStyle/>
          <a:p>
            <a:pPr marL="0" indent="0" rtl="0">
              <a:spcBef>
                <a:spcPts val="0"/>
              </a:spcBef>
              <a:spcAft>
                <a:spcPts val="0"/>
              </a:spcAft>
              <a:buNone/>
            </a:pPr>
            <a:r>
              <a:rPr lang="en-US" sz="2400" b="0" i="0" u="none" strike="noStrike" dirty="0">
                <a:solidFill>
                  <a:srgbClr val="000000"/>
                </a:solidFill>
                <a:effectLst/>
                <a:latin typeface="Times New Roman" panose="02020603050405020304" pitchFamily="18" charset="0"/>
              </a:rPr>
              <a:t>Inputs are </a:t>
            </a:r>
            <a:r>
              <a:rPr lang="en-US" sz="2400" b="0" i="1" u="none" strike="noStrike" dirty="0">
                <a:solidFill>
                  <a:srgbClr val="000000"/>
                </a:solidFill>
                <a:effectLst/>
                <a:latin typeface="Times New Roman" panose="02020603050405020304" pitchFamily="18" charset="0"/>
              </a:rPr>
              <a:t>cos</a:t>
            </a:r>
            <a:r>
              <a:rPr lang="en-US" sz="2400" b="0" i="0" u="none" strike="noStrike" dirty="0">
                <a:solidFill>
                  <a:srgbClr val="000000"/>
                </a:solidFill>
                <a:effectLst/>
                <a:latin typeface="Times New Roman" panose="02020603050405020304" pitchFamily="18" charset="0"/>
              </a:rPr>
              <a:t>(𝜃) and </a:t>
            </a:r>
            <a:r>
              <a:rPr lang="en-US" sz="2400" b="0" i="1" u="none" strike="noStrike" dirty="0">
                <a:solidFill>
                  <a:srgbClr val="000000"/>
                </a:solidFill>
                <a:effectLst/>
                <a:latin typeface="Times New Roman" panose="02020603050405020304" pitchFamily="18" charset="0"/>
              </a:rPr>
              <a:t>sin</a:t>
            </a:r>
            <a:r>
              <a:rPr lang="en-US" sz="2400" b="0" i="0" u="none" strike="noStrike" dirty="0">
                <a:solidFill>
                  <a:srgbClr val="000000"/>
                </a:solidFill>
                <a:effectLst/>
                <a:latin typeface="Times New Roman" panose="02020603050405020304" pitchFamily="18" charset="0"/>
              </a:rPr>
              <a:t>(𝜃), factored as </a:t>
            </a:r>
            <a:r>
              <a:rPr lang="en-US" sz="2400" b="0" i="1" u="none" strike="noStrike" dirty="0">
                <a:solidFill>
                  <a:srgbClr val="000000"/>
                </a:solidFill>
                <a:effectLst/>
                <a:latin typeface="Times New Roman" panose="02020603050405020304" pitchFamily="18" charset="0"/>
              </a:rPr>
              <a:t>p</a:t>
            </a:r>
            <a:r>
              <a:rPr lang="en-US" sz="2400" b="0" i="0" u="none" strike="noStrike" dirty="0">
                <a:solidFill>
                  <a:srgbClr val="000000"/>
                </a:solidFill>
                <a:effectLst/>
                <a:latin typeface="Times New Roman" panose="02020603050405020304" pitchFamily="18" charset="0"/>
              </a:rPr>
              <a:t>(𝜙</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𝜓</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 𝜔</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 </a:t>
            </a:r>
            <a:r>
              <a:rPr lang="en-US" sz="2400" b="0" i="1" u="none" strike="noStrike" dirty="0">
                <a:solidFill>
                  <a:srgbClr val="000000"/>
                </a:solidFill>
                <a:effectLst/>
                <a:latin typeface="Times New Roman" panose="02020603050405020304" pitchFamily="18" charset="0"/>
              </a:rPr>
              <a:t>p</a:t>
            </a:r>
            <a:r>
              <a:rPr lang="en-US" sz="2400" b="0" i="0" u="none" strike="noStrike" dirty="0">
                <a:solidFill>
                  <a:srgbClr val="000000"/>
                </a:solidFill>
                <a:effectLst/>
                <a:latin typeface="Times New Roman" panose="02020603050405020304" pitchFamily="18" charset="0"/>
              </a:rPr>
              <a:t>(𝜙</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a:t>
            </a:r>
            <a:r>
              <a:rPr lang="en-US" sz="2400" b="0" i="1" u="none" strike="noStrike" dirty="0">
                <a:solidFill>
                  <a:srgbClr val="000000"/>
                </a:solidFill>
                <a:effectLst/>
                <a:latin typeface="Times New Roman" panose="02020603050405020304" pitchFamily="18" charset="0"/>
              </a:rPr>
              <a:t>p</a:t>
            </a:r>
            <a:r>
              <a:rPr lang="en-US" sz="2400" b="0" i="0" u="none" strike="noStrike" dirty="0">
                <a:solidFill>
                  <a:srgbClr val="000000"/>
                </a:solidFill>
                <a:effectLst/>
                <a:latin typeface="Times New Roman" panose="02020603050405020304" pitchFamily="18" charset="0"/>
              </a:rPr>
              <a:t>(𝜓</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|𝜙</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a:t>
            </a:r>
            <a:r>
              <a:rPr lang="en-US" sz="2400" b="0" i="1" u="none" strike="noStrike" dirty="0">
                <a:solidFill>
                  <a:srgbClr val="000000"/>
                </a:solidFill>
                <a:effectLst/>
                <a:latin typeface="Times New Roman" panose="02020603050405020304" pitchFamily="18" charset="0"/>
              </a:rPr>
              <a:t>p</a:t>
            </a:r>
            <a:r>
              <a:rPr lang="en-US" sz="2400" b="0" i="0" u="none" strike="noStrike" dirty="0">
                <a:solidFill>
                  <a:srgbClr val="000000"/>
                </a:solidFill>
                <a:effectLst/>
                <a:latin typeface="Times New Roman" panose="02020603050405020304" pitchFamily="18" charset="0"/>
              </a:rPr>
              <a:t>(𝜔</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|𝜙</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 𝜓</a:t>
            </a:r>
            <a:r>
              <a:rPr lang="en-US" sz="2400" b="0" i="1" u="none" strike="noStrike" baseline="-25000" dirty="0" err="1">
                <a:solidFill>
                  <a:srgbClr val="000000"/>
                </a:solidFill>
                <a:effectLst/>
                <a:latin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rPr>
              <a:t>)</a:t>
            </a:r>
            <a:endParaRPr lang="en-US" sz="3600" b="0" dirty="0">
              <a:effectLst/>
            </a:endParaRPr>
          </a:p>
        </p:txBody>
      </p:sp>
      <p:sp>
        <p:nvSpPr>
          <p:cNvPr id="4" name="Date Placeholder 3">
            <a:extLst>
              <a:ext uri="{FF2B5EF4-FFF2-40B4-BE49-F238E27FC236}">
                <a16:creationId xmlns="" xmlns:a16="http://schemas.microsoft.com/office/drawing/2014/main" id="{98B04D41-0241-436B-97B4-B197B9A1625E}"/>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3293DC04-A710-4449-B874-CF066F964E8A}"/>
              </a:ext>
            </a:extLst>
          </p:cNvPr>
          <p:cNvSpPr>
            <a:spLocks noGrp="1"/>
          </p:cNvSpPr>
          <p:nvPr>
            <p:ph type="sldNum" sz="quarter" idx="12"/>
          </p:nvPr>
        </p:nvSpPr>
        <p:spPr/>
        <p:txBody>
          <a:bodyPr/>
          <a:lstStyle/>
          <a:p>
            <a:fld id="{947AAB2B-65A1-4883-BAEE-D4407169C9A3}" type="slidenum">
              <a:rPr lang="en-US" smtClean="0"/>
              <a:t>22</a:t>
            </a:fld>
            <a:endParaRPr lang="en-US"/>
          </a:p>
        </p:txBody>
      </p:sp>
      <p:pic>
        <p:nvPicPr>
          <p:cNvPr id="9218" name="Picture 2">
            <a:extLst>
              <a:ext uri="{FF2B5EF4-FFF2-40B4-BE49-F238E27FC236}">
                <a16:creationId xmlns="" xmlns:a16="http://schemas.microsoft.com/office/drawing/2014/main" id="{D19A48A4-AD4D-45EF-84CA-907042C45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46" y="2514600"/>
            <a:ext cx="5653454" cy="366710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 xmlns:a16="http://schemas.microsoft.com/office/drawing/2014/main" id="{5529F44D-20FA-4F77-B5BB-7BB5CD817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543225"/>
            <a:ext cx="5475731" cy="36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4692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F00900-797E-4BDE-884E-67D1A077B2C5}"/>
              </a:ext>
            </a:extLst>
          </p:cNvPr>
          <p:cNvSpPr>
            <a:spLocks noGrp="1"/>
          </p:cNvSpPr>
          <p:nvPr>
            <p:ph type="title"/>
          </p:nvPr>
        </p:nvSpPr>
        <p:spPr/>
        <p:txBody>
          <a:bodyPr/>
          <a:lstStyle/>
          <a:p>
            <a:r>
              <a:rPr lang="en-US" dirty="0"/>
              <a:t>Backbone Samples</a:t>
            </a:r>
          </a:p>
        </p:txBody>
      </p:sp>
      <p:sp>
        <p:nvSpPr>
          <p:cNvPr id="3" name="Content Placeholder 2">
            <a:extLst>
              <a:ext uri="{FF2B5EF4-FFF2-40B4-BE49-F238E27FC236}">
                <a16:creationId xmlns="" xmlns:a16="http://schemas.microsoft.com/office/drawing/2014/main" id="{9DBDE9A9-277A-408A-A804-5B283D7FA48A}"/>
              </a:ext>
            </a:extLst>
          </p:cNvPr>
          <p:cNvSpPr>
            <a:spLocks noGrp="1"/>
          </p:cNvSpPr>
          <p:nvPr>
            <p:ph idx="1"/>
          </p:nvPr>
        </p:nvSpPr>
        <p:spPr/>
        <p:txBody>
          <a:bodyPr/>
          <a:lstStyle/>
          <a:p>
            <a:endParaRPr lang="en-US" dirty="0"/>
          </a:p>
        </p:txBody>
      </p:sp>
      <p:sp>
        <p:nvSpPr>
          <p:cNvPr id="4" name="Date Placeholder 3">
            <a:extLst>
              <a:ext uri="{FF2B5EF4-FFF2-40B4-BE49-F238E27FC236}">
                <a16:creationId xmlns="" xmlns:a16="http://schemas.microsoft.com/office/drawing/2014/main" id="{AB2E5D84-6098-4B33-BD1E-AF5247AB0B68}"/>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0FBC8CBA-9EB2-45A9-859C-203F2BEEFAD5}"/>
              </a:ext>
            </a:extLst>
          </p:cNvPr>
          <p:cNvSpPr>
            <a:spLocks noGrp="1"/>
          </p:cNvSpPr>
          <p:nvPr>
            <p:ph type="sldNum" sz="quarter" idx="12"/>
          </p:nvPr>
        </p:nvSpPr>
        <p:spPr/>
        <p:txBody>
          <a:bodyPr/>
          <a:lstStyle/>
          <a:p>
            <a:fld id="{947AAB2B-65A1-4883-BAEE-D4407169C9A3}" type="slidenum">
              <a:rPr lang="en-US" smtClean="0"/>
              <a:t>23</a:t>
            </a:fld>
            <a:endParaRPr lang="en-US"/>
          </a:p>
        </p:txBody>
      </p:sp>
      <p:pic>
        <p:nvPicPr>
          <p:cNvPr id="28674" name="Picture 2">
            <a:extLst>
              <a:ext uri="{FF2B5EF4-FFF2-40B4-BE49-F238E27FC236}">
                <a16:creationId xmlns="" xmlns:a16="http://schemas.microsoft.com/office/drawing/2014/main" id="{494EB9C1-7306-453C-8154-A30F68827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640" y="3570579"/>
            <a:ext cx="4101770" cy="264544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 xmlns:a16="http://schemas.microsoft.com/office/drawing/2014/main" id="{8836752D-C63C-4764-B7BA-709EAE07AC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5919" y="1690688"/>
            <a:ext cx="2730260" cy="1616950"/>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a:extLst>
              <a:ext uri="{FF2B5EF4-FFF2-40B4-BE49-F238E27FC236}">
                <a16:creationId xmlns="" xmlns:a16="http://schemas.microsoft.com/office/drawing/2014/main" id="{F315B487-97AB-404C-98CE-CDCB0068BD07}"/>
              </a:ext>
            </a:extLst>
          </p:cNvPr>
          <p:cNvPicPr>
            <a:picLocks noChangeAspect="1" noChangeArrowheads="1"/>
          </p:cNvPicPr>
          <p:nvPr/>
        </p:nvPicPr>
        <p:blipFill>
          <a:blip r:embed="rId4" cstate="print">
            <a:clrChange>
              <a:clrFrom>
                <a:srgbClr val="000000"/>
              </a:clrFrom>
              <a:clrTo>
                <a:srgbClr val="000000">
                  <a:alpha val="0"/>
                </a:srgbClr>
              </a:clrTo>
            </a:clrChang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211019" y="1242856"/>
            <a:ext cx="4671418" cy="2190091"/>
          </a:xfrm>
          <a:prstGeom prst="rect">
            <a:avLst/>
          </a:prstGeom>
          <a:noFill/>
          <a:extLst>
            <a:ext uri="{909E8E84-426E-40DD-AFC4-6F175D3DCCD1}">
              <a14:hiddenFill xmlns:a14="http://schemas.microsoft.com/office/drawing/2010/main">
                <a:solidFill>
                  <a:srgbClr val="FFFFFF"/>
                </a:solidFill>
              </a14:hiddenFill>
            </a:ext>
          </a:extLst>
        </p:spPr>
      </p:pic>
      <p:pic>
        <p:nvPicPr>
          <p:cNvPr id="28682" name="Picture 10">
            <a:extLst>
              <a:ext uri="{FF2B5EF4-FFF2-40B4-BE49-F238E27FC236}">
                <a16:creationId xmlns="" xmlns:a16="http://schemas.microsoft.com/office/drawing/2014/main" id="{3F32AEF0-C0BA-4668-8345-CBAB7AA3B0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0068" y="3500416"/>
            <a:ext cx="4192444" cy="278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1349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 xmlns:a16="http://schemas.microsoft.com/office/drawing/2014/main" id="{20D5D19D-0789-4518-B5DC-D47ADF69D2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57A1A07-38F9-4A51-A6A3-026CBCF123EE}"/>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dirty="0"/>
              <a:t>Related Work</a:t>
            </a:r>
          </a:p>
        </p:txBody>
      </p:sp>
      <p:grpSp>
        <p:nvGrpSpPr>
          <p:cNvPr id="23" name="Group 12">
            <a:extLst>
              <a:ext uri="{FF2B5EF4-FFF2-40B4-BE49-F238E27FC236}">
                <a16:creationId xmlns="" xmlns:a16="http://schemas.microsoft.com/office/drawing/2014/main" id="{032D8612-31EB-44CF-A1D0-14FD4C70542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3154317"/>
            <a:ext cx="731521" cy="673460"/>
            <a:chOff x="3940602" y="308034"/>
            <a:chExt cx="2116791" cy="3428999"/>
          </a:xfrm>
          <a:solidFill>
            <a:schemeClr val="accent4"/>
          </a:solidFill>
        </p:grpSpPr>
        <p:sp>
          <p:nvSpPr>
            <p:cNvPr id="14" name="Rectangle 13">
              <a:extLst>
                <a:ext uri="{FF2B5EF4-FFF2-40B4-BE49-F238E27FC236}">
                  <a16:creationId xmlns="" xmlns:a16="http://schemas.microsoft.com/office/drawing/2014/main" id="{F19A4A0F-1B59-4DB0-9764-D10936E987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17">
            <a:extLst>
              <a:ext uri="{FF2B5EF4-FFF2-40B4-BE49-F238E27FC236}">
                <a16:creationId xmlns="" xmlns:a16="http://schemas.microsoft.com/office/drawing/2014/main" id="{B81933D1-5615-42C7-9C0B-4EB7105CCE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9">
            <a:extLst>
              <a:ext uri="{FF2B5EF4-FFF2-40B4-BE49-F238E27FC236}">
                <a16:creationId xmlns=""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 xmlns:a16="http://schemas.microsoft.com/office/drawing/2014/main" id="{86AC6D5A-C2F2-4E22-BB71-0D5811D517AB}"/>
              </a:ext>
            </a:extLst>
          </p:cNvPr>
          <p:cNvSpPr>
            <a:spLocks noGrp="1"/>
          </p:cNvSpPr>
          <p:nvPr>
            <p:ph type="dt" sz="half" idx="10"/>
          </p:nvPr>
        </p:nvSpPr>
        <p:spPr>
          <a:xfrm>
            <a:off x="5922492" y="649224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Tianyu Lu</a:t>
            </a:r>
          </a:p>
        </p:txBody>
      </p:sp>
      <p:sp>
        <p:nvSpPr>
          <p:cNvPr id="5" name="Slide Number Placeholder 4">
            <a:extLst>
              <a:ext uri="{FF2B5EF4-FFF2-40B4-BE49-F238E27FC236}">
                <a16:creationId xmlns="" xmlns:a16="http://schemas.microsoft.com/office/drawing/2014/main" id="{C3127DCE-DB24-4B90-BCC5-099319E81918}"/>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defRPr/>
            </a:pPr>
            <a:fld id="{947AAB2B-65A1-4883-BAEE-D4407169C9A3}" type="slidenum">
              <a:rPr lang="en-US" smtClean="0">
                <a:solidFill>
                  <a:prstClr val="black">
                    <a:tint val="75000"/>
                  </a:prstClr>
                </a:solidFill>
                <a:latin typeface="Calibri" panose="020F0502020204030204"/>
              </a:rPr>
              <a:pPr>
                <a:spcAft>
                  <a:spcPts val="600"/>
                </a:spcAft>
                <a:defRPr/>
              </a:pPr>
              <a:t>24</a:t>
            </a:fld>
            <a:endParaRPr lang="en-US">
              <a:solidFill>
                <a:prstClr val="black">
                  <a:tint val="75000"/>
                </a:prstClr>
              </a:solidFill>
              <a:latin typeface="Calibri" panose="020F0502020204030204"/>
            </a:endParaRPr>
          </a:p>
        </p:txBody>
      </p:sp>
      <p:pic>
        <p:nvPicPr>
          <p:cNvPr id="3074" name="Picture 2">
            <a:extLst>
              <a:ext uri="{FF2B5EF4-FFF2-40B4-BE49-F238E27FC236}">
                <a16:creationId xmlns="" xmlns:a16="http://schemas.microsoft.com/office/drawing/2014/main" id="{743F055C-E682-495F-8E3D-FEF42C7FCB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610" r="12982" b="7786"/>
          <a:stretch/>
        </p:blipFill>
        <p:spPr bwMode="auto">
          <a:xfrm>
            <a:off x="5800266" y="803694"/>
            <a:ext cx="5731371" cy="525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450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7E1E24-E89C-4C51-A425-87380133CABF}"/>
              </a:ext>
            </a:extLst>
          </p:cNvPr>
          <p:cNvSpPr>
            <a:spLocks noGrp="1"/>
          </p:cNvSpPr>
          <p:nvPr>
            <p:ph type="title"/>
          </p:nvPr>
        </p:nvSpPr>
        <p:spPr>
          <a:xfrm>
            <a:off x="838200" y="365125"/>
            <a:ext cx="10515600" cy="1227885"/>
          </a:xfrm>
        </p:spPr>
        <p:txBody>
          <a:bodyPr>
            <a:normAutofit/>
          </a:bodyPr>
          <a:lstStyle/>
          <a:p>
            <a:r>
              <a:rPr lang="en-US" dirty="0" smtClean="0"/>
              <a:t>Distance Matrix</a:t>
            </a:r>
            <a:endParaRPr lang="en-US" dirty="0"/>
          </a:p>
        </p:txBody>
      </p:sp>
      <p:sp>
        <p:nvSpPr>
          <p:cNvPr id="3" name="Content Placeholder 2">
            <a:extLst>
              <a:ext uri="{FF2B5EF4-FFF2-40B4-BE49-F238E27FC236}">
                <a16:creationId xmlns="" xmlns:a16="http://schemas.microsoft.com/office/drawing/2014/main" id="{F36B39AD-F03C-4120-ADF8-5921C5AD6942}"/>
              </a:ext>
            </a:extLst>
          </p:cNvPr>
          <p:cNvSpPr>
            <a:spLocks noGrp="1"/>
          </p:cNvSpPr>
          <p:nvPr>
            <p:ph idx="1"/>
          </p:nvPr>
        </p:nvSpPr>
        <p:spPr/>
        <p:txBody>
          <a:bodyPr/>
          <a:lstStyle/>
          <a:p>
            <a:endParaRPr lang="en-US" dirty="0"/>
          </a:p>
        </p:txBody>
      </p:sp>
      <p:sp>
        <p:nvSpPr>
          <p:cNvPr id="4" name="Date Placeholder 3">
            <a:extLst>
              <a:ext uri="{FF2B5EF4-FFF2-40B4-BE49-F238E27FC236}">
                <a16:creationId xmlns="" xmlns:a16="http://schemas.microsoft.com/office/drawing/2014/main" id="{8F5E7B87-C0E5-4265-A614-1AD5F8EBCA5A}"/>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C809739B-2835-4388-A5E7-E03FD29B03FC}"/>
              </a:ext>
            </a:extLst>
          </p:cNvPr>
          <p:cNvSpPr>
            <a:spLocks noGrp="1"/>
          </p:cNvSpPr>
          <p:nvPr>
            <p:ph type="sldNum" sz="quarter" idx="12"/>
          </p:nvPr>
        </p:nvSpPr>
        <p:spPr/>
        <p:txBody>
          <a:bodyPr/>
          <a:lstStyle/>
          <a:p>
            <a:fld id="{947AAB2B-65A1-4883-BAEE-D4407169C9A3}" type="slidenum">
              <a:rPr lang="en-US" smtClean="0"/>
              <a:t>25</a:t>
            </a:fld>
            <a:endParaRPr lang="en-US"/>
          </a:p>
        </p:txBody>
      </p:sp>
      <p:pic>
        <p:nvPicPr>
          <p:cNvPr id="18434" name="Picture 2">
            <a:extLst>
              <a:ext uri="{FF2B5EF4-FFF2-40B4-BE49-F238E27FC236}">
                <a16:creationId xmlns="" xmlns:a16="http://schemas.microsoft.com/office/drawing/2014/main" id="{0627C268-D51D-4F8B-BE28-B1F8AE8E64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980" y="3964288"/>
            <a:ext cx="2212675" cy="221267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 xmlns:a16="http://schemas.microsoft.com/office/drawing/2014/main" id="{EAD6F706-18AC-4135-85C8-2CF316662D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74" y="2087924"/>
            <a:ext cx="2381262" cy="1435281"/>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 xmlns:a16="http://schemas.microsoft.com/office/drawing/2014/main" id="{AF07DC95-A42C-48EE-88C4-E49FDAE28D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9844" y="3964288"/>
            <a:ext cx="2165953" cy="2165953"/>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 xmlns:a16="http://schemas.microsoft.com/office/drawing/2014/main" id="{2BFC1174-92B6-4FC5-8F0F-CDE21F71A55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3616977" y="1941820"/>
            <a:ext cx="1341075" cy="1727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5A5AFDAA-5F56-4392-8190-97B7C39EB0DD}"/>
              </a:ext>
            </a:extLst>
          </p:cNvPr>
          <p:cNvPicPr>
            <a:picLocks noChangeAspect="1"/>
          </p:cNvPicPr>
          <p:nvPr/>
        </p:nvPicPr>
        <p:blipFill>
          <a:blip r:embed="rId6"/>
          <a:stretch>
            <a:fillRect/>
          </a:stretch>
        </p:blipFill>
        <p:spPr>
          <a:xfrm>
            <a:off x="5733692" y="1231186"/>
            <a:ext cx="5998234" cy="2049553"/>
          </a:xfrm>
          <a:prstGeom prst="rect">
            <a:avLst/>
          </a:prstGeom>
        </p:spPr>
      </p:pic>
      <p:pic>
        <p:nvPicPr>
          <p:cNvPr id="7" name="Picture 6">
            <a:extLst>
              <a:ext uri="{FF2B5EF4-FFF2-40B4-BE49-F238E27FC236}">
                <a16:creationId xmlns="" xmlns:a16="http://schemas.microsoft.com/office/drawing/2014/main" id="{71237D78-484C-4874-B514-B329E1E83524}"/>
              </a:ext>
            </a:extLst>
          </p:cNvPr>
          <p:cNvPicPr>
            <a:picLocks noChangeAspect="1"/>
          </p:cNvPicPr>
          <p:nvPr/>
        </p:nvPicPr>
        <p:blipFill>
          <a:blip r:embed="rId7"/>
          <a:stretch>
            <a:fillRect/>
          </a:stretch>
        </p:blipFill>
        <p:spPr>
          <a:xfrm>
            <a:off x="5733692" y="3799431"/>
            <a:ext cx="6008003" cy="2125133"/>
          </a:xfrm>
          <a:prstGeom prst="rect">
            <a:avLst/>
          </a:prstGeom>
        </p:spPr>
      </p:pic>
    </p:spTree>
    <p:extLst>
      <p:ext uri="{BB962C8B-B14F-4D97-AF65-F5344CB8AC3E}">
        <p14:creationId xmlns:p14="http://schemas.microsoft.com/office/powerpoint/2010/main" val="36987318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5DB97A-E645-44AB-A5C0-F344F1D061EC}"/>
              </a:ext>
            </a:extLst>
          </p:cNvPr>
          <p:cNvSpPr>
            <a:spLocks noGrp="1"/>
          </p:cNvSpPr>
          <p:nvPr>
            <p:ph type="title"/>
          </p:nvPr>
        </p:nvSpPr>
        <p:spPr/>
        <p:txBody>
          <a:bodyPr/>
          <a:lstStyle/>
          <a:p>
            <a:r>
              <a:rPr lang="en-US" dirty="0"/>
              <a:t>GAN</a:t>
            </a:r>
          </a:p>
        </p:txBody>
      </p:sp>
      <p:pic>
        <p:nvPicPr>
          <p:cNvPr id="8" name="Content Placeholder 7">
            <a:extLst>
              <a:ext uri="{FF2B5EF4-FFF2-40B4-BE49-F238E27FC236}">
                <a16:creationId xmlns="" xmlns:a16="http://schemas.microsoft.com/office/drawing/2014/main" id="{566E21A2-BE7C-4907-B1E6-2EBD6DD079D0}"/>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31847" t="36822" r="14394" b="30718"/>
          <a:stretch/>
        </p:blipFill>
        <p:spPr>
          <a:xfrm rot="10800000">
            <a:off x="838200" y="3099787"/>
            <a:ext cx="5287027" cy="2334880"/>
          </a:xfrm>
        </p:spPr>
      </p:pic>
      <p:sp>
        <p:nvSpPr>
          <p:cNvPr id="4" name="Date Placeholder 3">
            <a:extLst>
              <a:ext uri="{FF2B5EF4-FFF2-40B4-BE49-F238E27FC236}">
                <a16:creationId xmlns="" xmlns:a16="http://schemas.microsoft.com/office/drawing/2014/main" id="{C3FFC685-AA95-4415-975E-A7AB4DF9CF7D}"/>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D7B1CEB3-BE15-44E8-ADA7-E8D95D1FE4F4}"/>
              </a:ext>
            </a:extLst>
          </p:cNvPr>
          <p:cNvSpPr>
            <a:spLocks noGrp="1"/>
          </p:cNvSpPr>
          <p:nvPr>
            <p:ph type="sldNum" sz="quarter" idx="12"/>
          </p:nvPr>
        </p:nvSpPr>
        <p:spPr/>
        <p:txBody>
          <a:bodyPr/>
          <a:lstStyle/>
          <a:p>
            <a:fld id="{947AAB2B-65A1-4883-BAEE-D4407169C9A3}" type="slidenum">
              <a:rPr lang="en-US" smtClean="0"/>
              <a:t>26</a:t>
            </a:fld>
            <a:endParaRPr lang="en-US"/>
          </a:p>
        </p:txBody>
      </p:sp>
      <p:pic>
        <p:nvPicPr>
          <p:cNvPr id="6" name="Picture 5">
            <a:extLst>
              <a:ext uri="{FF2B5EF4-FFF2-40B4-BE49-F238E27FC236}">
                <a16:creationId xmlns="" xmlns:a16="http://schemas.microsoft.com/office/drawing/2014/main" id="{2D59BFD2-064A-4419-A292-B8F39C5B2011}"/>
              </a:ext>
            </a:extLst>
          </p:cNvPr>
          <p:cNvPicPr>
            <a:picLocks noChangeAspect="1"/>
          </p:cNvPicPr>
          <p:nvPr/>
        </p:nvPicPr>
        <p:blipFill>
          <a:blip r:embed="rId4"/>
          <a:stretch>
            <a:fillRect/>
          </a:stretch>
        </p:blipFill>
        <p:spPr>
          <a:xfrm>
            <a:off x="1561381" y="1845474"/>
            <a:ext cx="9069238" cy="702584"/>
          </a:xfrm>
          <a:prstGeom prst="rect">
            <a:avLst/>
          </a:prstGeom>
        </p:spPr>
      </p:pic>
      <p:pic>
        <p:nvPicPr>
          <p:cNvPr id="10" name="Graphic 9">
            <a:extLst>
              <a:ext uri="{FF2B5EF4-FFF2-40B4-BE49-F238E27FC236}">
                <a16:creationId xmlns="" xmlns:a16="http://schemas.microsoft.com/office/drawing/2014/main" id="{A5F359B8-D830-4C4B-B448-76EAA3E20B70}"/>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l="32667" t="38833" r="15727" b="37946"/>
          <a:stretch/>
        </p:blipFill>
        <p:spPr>
          <a:xfrm flipV="1">
            <a:off x="6026989" y="3496731"/>
            <a:ext cx="5388107" cy="1891097"/>
          </a:xfrm>
          <a:prstGeom prst="rect">
            <a:avLst/>
          </a:prstGeom>
        </p:spPr>
      </p:pic>
      <p:sp>
        <p:nvSpPr>
          <p:cNvPr id="11" name="TextBox 10">
            <a:extLst>
              <a:ext uri="{FF2B5EF4-FFF2-40B4-BE49-F238E27FC236}">
                <a16:creationId xmlns="" xmlns:a16="http://schemas.microsoft.com/office/drawing/2014/main" id="{3FBEA6C0-6750-47A4-BE71-77089FF9F25F}"/>
              </a:ext>
            </a:extLst>
          </p:cNvPr>
          <p:cNvSpPr txBox="1"/>
          <p:nvPr/>
        </p:nvSpPr>
        <p:spPr>
          <a:xfrm>
            <a:off x="2814156" y="5664676"/>
            <a:ext cx="1627516" cy="461665"/>
          </a:xfrm>
          <a:prstGeom prst="rect">
            <a:avLst/>
          </a:prstGeom>
          <a:noFill/>
        </p:spPr>
        <p:txBody>
          <a:bodyPr wrap="square" rtlCol="0">
            <a:spAutoFit/>
          </a:bodyPr>
          <a:lstStyle/>
          <a:p>
            <a:r>
              <a:rPr lang="en-US" sz="2400" dirty="0"/>
              <a:t>Generator</a:t>
            </a:r>
          </a:p>
        </p:txBody>
      </p:sp>
      <p:sp>
        <p:nvSpPr>
          <p:cNvPr id="13" name="TextBox 12">
            <a:extLst>
              <a:ext uri="{FF2B5EF4-FFF2-40B4-BE49-F238E27FC236}">
                <a16:creationId xmlns="" xmlns:a16="http://schemas.microsoft.com/office/drawing/2014/main" id="{D4299218-FC15-4C38-9254-031A53AF504F}"/>
              </a:ext>
            </a:extLst>
          </p:cNvPr>
          <p:cNvSpPr txBox="1"/>
          <p:nvPr/>
        </p:nvSpPr>
        <p:spPr>
          <a:xfrm>
            <a:off x="7750329" y="5664677"/>
            <a:ext cx="2313821" cy="461665"/>
          </a:xfrm>
          <a:prstGeom prst="rect">
            <a:avLst/>
          </a:prstGeom>
          <a:noFill/>
        </p:spPr>
        <p:txBody>
          <a:bodyPr wrap="square" rtlCol="0">
            <a:spAutoFit/>
          </a:bodyPr>
          <a:lstStyle/>
          <a:p>
            <a:r>
              <a:rPr lang="en-US" sz="2400" dirty="0"/>
              <a:t>Discriminator</a:t>
            </a:r>
          </a:p>
        </p:txBody>
      </p:sp>
      <p:cxnSp>
        <p:nvCxnSpPr>
          <p:cNvPr id="15" name="Straight Arrow Connector 14">
            <a:extLst>
              <a:ext uri="{FF2B5EF4-FFF2-40B4-BE49-F238E27FC236}">
                <a16:creationId xmlns="" xmlns:a16="http://schemas.microsoft.com/office/drawing/2014/main" id="{44B1F390-1639-4C96-B549-91C6CD99CD21}"/>
              </a:ext>
            </a:extLst>
          </p:cNvPr>
          <p:cNvCxnSpPr/>
          <p:nvPr/>
        </p:nvCxnSpPr>
        <p:spPr>
          <a:xfrm>
            <a:off x="1236453" y="3824377"/>
            <a:ext cx="241539" cy="632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5271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an">
            <a:hlinkClick r:id="" action="ppaction://media"/>
            <a:extLst>
              <a:ext uri="{FF2B5EF4-FFF2-40B4-BE49-F238E27FC236}">
                <a16:creationId xmlns="" xmlns:a16="http://schemas.microsoft.com/office/drawing/2014/main" id="{FDE0A277-B69E-440B-B43C-12B692489B51}"/>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4008" r="13732"/>
          <a:stretch/>
        </p:blipFill>
        <p:spPr>
          <a:xfrm>
            <a:off x="2073215" y="832406"/>
            <a:ext cx="8045570" cy="6262881"/>
          </a:xfrm>
        </p:spPr>
      </p:pic>
      <p:sp>
        <p:nvSpPr>
          <p:cNvPr id="4" name="Date Placeholder 3">
            <a:extLst>
              <a:ext uri="{FF2B5EF4-FFF2-40B4-BE49-F238E27FC236}">
                <a16:creationId xmlns="" xmlns:a16="http://schemas.microsoft.com/office/drawing/2014/main" id="{9F28AF98-C437-4B8A-B323-4D125F2176A3}"/>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B5D11C0C-A0C2-4D0A-9298-D1BFA0A78B6B}"/>
              </a:ext>
            </a:extLst>
          </p:cNvPr>
          <p:cNvSpPr>
            <a:spLocks noGrp="1"/>
          </p:cNvSpPr>
          <p:nvPr>
            <p:ph type="sldNum" sz="quarter" idx="12"/>
          </p:nvPr>
        </p:nvSpPr>
        <p:spPr/>
        <p:txBody>
          <a:bodyPr/>
          <a:lstStyle/>
          <a:p>
            <a:fld id="{947AAB2B-65A1-4883-BAEE-D4407169C9A3}" type="slidenum">
              <a:rPr lang="en-US" smtClean="0"/>
              <a:t>27</a:t>
            </a:fld>
            <a:endParaRPr lang="en-US"/>
          </a:p>
        </p:txBody>
      </p:sp>
      <p:sp>
        <p:nvSpPr>
          <p:cNvPr id="2" name="Title 1">
            <a:extLst>
              <a:ext uri="{FF2B5EF4-FFF2-40B4-BE49-F238E27FC236}">
                <a16:creationId xmlns="" xmlns:a16="http://schemas.microsoft.com/office/drawing/2014/main" id="{2D123F44-8528-460F-B146-D1BFA8842347}"/>
              </a:ext>
            </a:extLst>
          </p:cNvPr>
          <p:cNvSpPr>
            <a:spLocks noGrp="1"/>
          </p:cNvSpPr>
          <p:nvPr>
            <p:ph type="title"/>
          </p:nvPr>
        </p:nvSpPr>
        <p:spPr>
          <a:xfrm>
            <a:off x="838200" y="365126"/>
            <a:ext cx="10515600" cy="824208"/>
          </a:xfrm>
        </p:spPr>
        <p:txBody>
          <a:bodyPr>
            <a:normAutofit/>
          </a:bodyPr>
          <a:lstStyle/>
          <a:p>
            <a:r>
              <a:rPr lang="en-US" sz="4000" dirty="0" smtClean="0"/>
              <a:t>GAN </a:t>
            </a:r>
            <a:r>
              <a:rPr lang="en-US" sz="4000" dirty="0"/>
              <a:t>Samples</a:t>
            </a:r>
          </a:p>
        </p:txBody>
      </p:sp>
    </p:spTree>
    <p:extLst>
      <p:ext uri="{BB962C8B-B14F-4D97-AF65-F5344CB8AC3E}">
        <p14:creationId xmlns:p14="http://schemas.microsoft.com/office/powerpoint/2010/main" val="158778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316BCA-D464-4451-8A10-956B06427DAB}"/>
              </a:ext>
            </a:extLst>
          </p:cNvPr>
          <p:cNvSpPr>
            <a:spLocks noGrp="1"/>
          </p:cNvSpPr>
          <p:nvPr>
            <p:ph type="title"/>
          </p:nvPr>
        </p:nvSpPr>
        <p:spPr/>
        <p:txBody>
          <a:bodyPr/>
          <a:lstStyle/>
          <a:p>
            <a:r>
              <a:rPr lang="en-US" dirty="0"/>
              <a:t>Contact Map to Coordinates</a:t>
            </a:r>
          </a:p>
        </p:txBody>
      </p:sp>
      <p:sp>
        <p:nvSpPr>
          <p:cNvPr id="3" name="Content Placeholder 2">
            <a:extLst>
              <a:ext uri="{FF2B5EF4-FFF2-40B4-BE49-F238E27FC236}">
                <a16:creationId xmlns="" xmlns:a16="http://schemas.microsoft.com/office/drawing/2014/main" id="{DB35E9F9-0EC8-4D71-8FE1-ACBB06675D20}"/>
              </a:ext>
            </a:extLst>
          </p:cNvPr>
          <p:cNvSpPr>
            <a:spLocks noGrp="1"/>
          </p:cNvSpPr>
          <p:nvPr>
            <p:ph idx="1"/>
          </p:nvPr>
        </p:nvSpPr>
        <p:spPr>
          <a:xfrm>
            <a:off x="838200" y="1685387"/>
            <a:ext cx="10515600" cy="4351338"/>
          </a:xfrm>
        </p:spPr>
        <p:txBody>
          <a:bodyPr/>
          <a:lstStyle/>
          <a:p>
            <a:r>
              <a:rPr lang="en-US" dirty="0"/>
              <a:t>Given a perfect contact map, can use intersection of three spheres algorithm to reconstruct cartesian coordinates</a:t>
            </a:r>
          </a:p>
        </p:txBody>
      </p:sp>
      <p:sp>
        <p:nvSpPr>
          <p:cNvPr id="4" name="Date Placeholder 3">
            <a:extLst>
              <a:ext uri="{FF2B5EF4-FFF2-40B4-BE49-F238E27FC236}">
                <a16:creationId xmlns="" xmlns:a16="http://schemas.microsoft.com/office/drawing/2014/main" id="{2F241860-E489-4E17-98C5-BF1ECA783C6A}"/>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A181D32C-E6CE-49EE-9BAF-05B477422AFC}"/>
              </a:ext>
            </a:extLst>
          </p:cNvPr>
          <p:cNvSpPr>
            <a:spLocks noGrp="1"/>
          </p:cNvSpPr>
          <p:nvPr>
            <p:ph type="sldNum" sz="quarter" idx="12"/>
          </p:nvPr>
        </p:nvSpPr>
        <p:spPr/>
        <p:txBody>
          <a:bodyPr/>
          <a:lstStyle/>
          <a:p>
            <a:fld id="{947AAB2B-65A1-4883-BAEE-D4407169C9A3}" type="slidenum">
              <a:rPr lang="en-US" smtClean="0"/>
              <a:t>28</a:t>
            </a:fld>
            <a:endParaRPr lang="en-US"/>
          </a:p>
        </p:txBody>
      </p:sp>
      <p:pic>
        <p:nvPicPr>
          <p:cNvPr id="19458" name="Picture 2">
            <a:extLst>
              <a:ext uri="{FF2B5EF4-FFF2-40B4-BE49-F238E27FC236}">
                <a16:creationId xmlns="" xmlns:a16="http://schemas.microsoft.com/office/drawing/2014/main" id="{ACE7A251-4319-4E45-A86C-44477521E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48" y="2847773"/>
            <a:ext cx="3594816" cy="338231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 xmlns:a16="http://schemas.microsoft.com/office/drawing/2014/main" id="{5D690892-B2E9-4290-B041-E1C2907241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0007" y="2900899"/>
            <a:ext cx="3098979" cy="327606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 xmlns:a16="http://schemas.microsoft.com/office/drawing/2014/main" id="{E12DE93D-807A-4910-8EF7-97AAED0A7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327" y="2670689"/>
            <a:ext cx="4019819" cy="3506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451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DC1346-F96D-433B-9801-7D87F299D45B}"/>
              </a:ext>
            </a:extLst>
          </p:cNvPr>
          <p:cNvSpPr>
            <a:spLocks noGrp="1"/>
          </p:cNvSpPr>
          <p:nvPr>
            <p:ph type="title"/>
          </p:nvPr>
        </p:nvSpPr>
        <p:spPr/>
        <p:txBody>
          <a:bodyPr/>
          <a:lstStyle/>
          <a:p>
            <a:r>
              <a:rPr lang="en-US" dirty="0" smtClean="0"/>
              <a:t>Immunoglobulin-VAE</a:t>
            </a:r>
            <a:endParaRPr lang="en-US" dirty="0"/>
          </a:p>
        </p:txBody>
      </p:sp>
      <p:sp>
        <p:nvSpPr>
          <p:cNvPr id="3" name="Content Placeholder 2">
            <a:extLst>
              <a:ext uri="{FF2B5EF4-FFF2-40B4-BE49-F238E27FC236}">
                <a16:creationId xmlns="" xmlns:a16="http://schemas.microsoft.com/office/drawing/2014/main" id="{DDA236CF-E2A8-427C-AF1E-CBC23D0ED56F}"/>
              </a:ext>
            </a:extLst>
          </p:cNvPr>
          <p:cNvSpPr>
            <a:spLocks noGrp="1"/>
          </p:cNvSpPr>
          <p:nvPr>
            <p:ph idx="1"/>
          </p:nvPr>
        </p:nvSpPr>
        <p:spPr/>
        <p:txBody>
          <a:bodyPr/>
          <a:lstStyle/>
          <a:p>
            <a:endParaRPr lang="en-US"/>
          </a:p>
        </p:txBody>
      </p:sp>
      <p:sp>
        <p:nvSpPr>
          <p:cNvPr id="4" name="Date Placeholder 3">
            <a:extLst>
              <a:ext uri="{FF2B5EF4-FFF2-40B4-BE49-F238E27FC236}">
                <a16:creationId xmlns="" xmlns:a16="http://schemas.microsoft.com/office/drawing/2014/main" id="{DBC86574-160A-497C-B555-1D2AE32B4526}"/>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F0B94A7E-A380-44DF-8ED6-7A1BB13F0865}"/>
              </a:ext>
            </a:extLst>
          </p:cNvPr>
          <p:cNvSpPr>
            <a:spLocks noGrp="1"/>
          </p:cNvSpPr>
          <p:nvPr>
            <p:ph type="sldNum" sz="quarter" idx="12"/>
          </p:nvPr>
        </p:nvSpPr>
        <p:spPr/>
        <p:txBody>
          <a:bodyPr/>
          <a:lstStyle/>
          <a:p>
            <a:fld id="{947AAB2B-65A1-4883-BAEE-D4407169C9A3}" type="slidenum">
              <a:rPr lang="en-US" smtClean="0"/>
              <a:t>29</a:t>
            </a:fld>
            <a:endParaRPr lang="en-US"/>
          </a:p>
        </p:txBody>
      </p:sp>
      <p:pic>
        <p:nvPicPr>
          <p:cNvPr id="6" name="Picture 5">
            <a:extLst>
              <a:ext uri="{FF2B5EF4-FFF2-40B4-BE49-F238E27FC236}">
                <a16:creationId xmlns="" xmlns:a16="http://schemas.microsoft.com/office/drawing/2014/main" id="{E712B334-5776-412F-9F56-F07049A535A8}"/>
              </a:ext>
            </a:extLst>
          </p:cNvPr>
          <p:cNvPicPr>
            <a:picLocks noChangeAspect="1"/>
          </p:cNvPicPr>
          <p:nvPr/>
        </p:nvPicPr>
        <p:blipFill>
          <a:blip r:embed="rId3"/>
          <a:stretch>
            <a:fillRect/>
          </a:stretch>
        </p:blipFill>
        <p:spPr>
          <a:xfrm>
            <a:off x="442822" y="1772619"/>
            <a:ext cx="11306355" cy="3956212"/>
          </a:xfrm>
          <a:prstGeom prst="rect">
            <a:avLst/>
          </a:prstGeom>
        </p:spPr>
      </p:pic>
      <p:sp>
        <p:nvSpPr>
          <p:cNvPr id="8" name="Content Placeholder 2">
            <a:extLst>
              <a:ext uri="{FF2B5EF4-FFF2-40B4-BE49-F238E27FC236}">
                <a16:creationId xmlns="" xmlns:a16="http://schemas.microsoft.com/office/drawing/2014/main" id="{071F6B1B-F3A4-46C2-AE6D-50D1A600A104}"/>
              </a:ext>
            </a:extLst>
          </p:cNvPr>
          <p:cNvSpPr txBox="1">
            <a:spLocks/>
          </p:cNvSpPr>
          <p:nvPr/>
        </p:nvSpPr>
        <p:spPr>
          <a:xfrm>
            <a:off x="4876441" y="6207025"/>
            <a:ext cx="2833058" cy="365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898406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2FF032-5A39-470A-9416-E03B93146FBA}"/>
              </a:ext>
            </a:extLst>
          </p:cNvPr>
          <p:cNvSpPr>
            <a:spLocks noGrp="1"/>
          </p:cNvSpPr>
          <p:nvPr>
            <p:ph type="title"/>
          </p:nvPr>
        </p:nvSpPr>
        <p:spPr>
          <a:xfrm>
            <a:off x="838200" y="365125"/>
            <a:ext cx="10515600" cy="1325563"/>
          </a:xfrm>
        </p:spPr>
        <p:txBody>
          <a:bodyPr>
            <a:normAutofit/>
          </a:bodyPr>
          <a:lstStyle/>
          <a:p>
            <a:r>
              <a:rPr lang="en-US" dirty="0" smtClean="0"/>
              <a:t>DNA Mimic Proteins: Next Steps</a:t>
            </a:r>
            <a:endParaRPr lang="en-US" dirty="0"/>
          </a:p>
        </p:txBody>
      </p:sp>
      <p:sp>
        <p:nvSpPr>
          <p:cNvPr id="3" name="Content Placeholder 2">
            <a:extLst>
              <a:ext uri="{FF2B5EF4-FFF2-40B4-BE49-F238E27FC236}">
                <a16:creationId xmlns="" xmlns:a16="http://schemas.microsoft.com/office/drawing/2014/main" id="{D206D9B1-48F2-4262-B212-C174842B15F4}"/>
              </a:ext>
            </a:extLst>
          </p:cNvPr>
          <p:cNvSpPr>
            <a:spLocks noGrp="1"/>
          </p:cNvSpPr>
          <p:nvPr>
            <p:ph idx="1"/>
          </p:nvPr>
        </p:nvSpPr>
        <p:spPr>
          <a:xfrm>
            <a:off x="838200" y="1825625"/>
            <a:ext cx="3797807" cy="4351338"/>
          </a:xfrm>
        </p:spPr>
        <p:txBody>
          <a:bodyPr>
            <a:normAutofit/>
          </a:bodyPr>
          <a:lstStyle/>
          <a:p>
            <a:r>
              <a:rPr lang="en-US" sz="2000" dirty="0"/>
              <a:t>Run </a:t>
            </a:r>
            <a:r>
              <a:rPr lang="en-US" sz="2000" dirty="0" err="1">
                <a:latin typeface="Consolas" panose="020B0609020204030204" pitchFamily="49" charset="0"/>
              </a:rPr>
              <a:t>proteinsolver</a:t>
            </a:r>
            <a:r>
              <a:rPr lang="en-US" sz="2000" dirty="0"/>
              <a:t> on the </a:t>
            </a:r>
            <a:r>
              <a:rPr lang="en-US" sz="2000" dirty="0" err="1"/>
              <a:t>Myc</a:t>
            </a:r>
            <a:r>
              <a:rPr lang="en-US" sz="2000" dirty="0"/>
              <a:t>-Max DNA binding structure</a:t>
            </a:r>
          </a:p>
          <a:p>
            <a:r>
              <a:rPr lang="en-US" sz="2000" dirty="0"/>
              <a:t>Synthesize designs with mutations at proposed sites to assess folding </a:t>
            </a:r>
            <a:r>
              <a:rPr lang="en-US" sz="2000" i="1" dirty="0"/>
              <a:t>in vitro</a:t>
            </a:r>
          </a:p>
          <a:p>
            <a:r>
              <a:rPr lang="en-US" sz="2000" dirty="0"/>
              <a:t>Consider other scaffolds</a:t>
            </a:r>
          </a:p>
          <a:p>
            <a:pPr lvl="1"/>
            <a:r>
              <a:rPr lang="en-US" sz="2000" dirty="0"/>
              <a:t>Use generative model to sample from distribution over protein structures biased towards DNA mimic </a:t>
            </a:r>
            <a:r>
              <a:rPr lang="en-US" sz="2000" dirty="0" smtClean="0"/>
              <a:t>proteins</a:t>
            </a:r>
          </a:p>
          <a:p>
            <a:pPr lvl="1"/>
            <a:r>
              <a:rPr lang="en-US" sz="2000" dirty="0" smtClean="0"/>
              <a:t>Try </a:t>
            </a:r>
            <a:r>
              <a:rPr lang="en-US" sz="2000" dirty="0"/>
              <a:t>other DNA mimic proteins</a:t>
            </a:r>
          </a:p>
          <a:p>
            <a:endParaRPr lang="en-US" sz="2000" dirty="0"/>
          </a:p>
        </p:txBody>
      </p:sp>
      <p:pic>
        <p:nvPicPr>
          <p:cNvPr id="6" name="Picture 5">
            <a:extLst>
              <a:ext uri="{FF2B5EF4-FFF2-40B4-BE49-F238E27FC236}">
                <a16:creationId xmlns="" xmlns:a16="http://schemas.microsoft.com/office/drawing/2014/main" id="{63D57FD4-5C57-482D-842A-6E100E5AF9AE}"/>
              </a:ext>
            </a:extLst>
          </p:cNvPr>
          <p:cNvPicPr>
            <a:picLocks noChangeAspect="1"/>
          </p:cNvPicPr>
          <p:nvPr/>
        </p:nvPicPr>
        <p:blipFill rotWithShape="1">
          <a:blip r:embed="rId2"/>
          <a:srcRect l="1" t="1" r="-2460" b="1"/>
          <a:stretch/>
        </p:blipFill>
        <p:spPr>
          <a:xfrm>
            <a:off x="5037512" y="1627911"/>
            <a:ext cx="7039299" cy="4431290"/>
          </a:xfrm>
          <a:prstGeom prst="rect">
            <a:avLst/>
          </a:prstGeom>
        </p:spPr>
      </p:pic>
      <p:sp>
        <p:nvSpPr>
          <p:cNvPr id="4" name="Date Placeholder 3">
            <a:extLst>
              <a:ext uri="{FF2B5EF4-FFF2-40B4-BE49-F238E27FC236}">
                <a16:creationId xmlns="" xmlns:a16="http://schemas.microsoft.com/office/drawing/2014/main" id="{80D84964-47F0-4DB1-B179-9E70453B87E8}"/>
              </a:ext>
            </a:extLst>
          </p:cNvPr>
          <p:cNvSpPr>
            <a:spLocks noGrp="1"/>
          </p:cNvSpPr>
          <p:nvPr>
            <p:ph type="dt" sz="half" idx="10"/>
          </p:nvPr>
        </p:nvSpPr>
        <p:spPr>
          <a:xfrm>
            <a:off x="838200" y="6356350"/>
            <a:ext cx="2743200" cy="365125"/>
          </a:xfrm>
        </p:spPr>
        <p:txBody>
          <a:bodyPr>
            <a:normAutofit/>
          </a:bodyPr>
          <a:lstStyle/>
          <a:p>
            <a:pPr>
              <a:spcAft>
                <a:spcPts val="600"/>
              </a:spcAft>
            </a:pPr>
            <a:r>
              <a:rPr lang="en-US"/>
              <a:t>Tianyu Lu</a:t>
            </a:r>
          </a:p>
        </p:txBody>
      </p:sp>
      <p:sp>
        <p:nvSpPr>
          <p:cNvPr id="5" name="Slide Number Placeholder 4">
            <a:extLst>
              <a:ext uri="{FF2B5EF4-FFF2-40B4-BE49-F238E27FC236}">
                <a16:creationId xmlns="" xmlns:a16="http://schemas.microsoft.com/office/drawing/2014/main" id="{13C039EB-8C11-4CE3-ABC5-35585F2B5C65}"/>
              </a:ext>
            </a:extLst>
          </p:cNvPr>
          <p:cNvSpPr>
            <a:spLocks noGrp="1"/>
          </p:cNvSpPr>
          <p:nvPr>
            <p:ph type="sldNum" sz="quarter" idx="12"/>
          </p:nvPr>
        </p:nvSpPr>
        <p:spPr>
          <a:xfrm>
            <a:off x="8610600" y="6356350"/>
            <a:ext cx="2743200" cy="365125"/>
          </a:xfrm>
        </p:spPr>
        <p:txBody>
          <a:bodyPr>
            <a:normAutofit/>
          </a:bodyPr>
          <a:lstStyle/>
          <a:p>
            <a:pPr>
              <a:spcAft>
                <a:spcPts val="600"/>
              </a:spcAft>
            </a:pPr>
            <a:fld id="{947AAB2B-65A1-4883-BAEE-D4407169C9A3}" type="slidenum">
              <a:rPr lang="en-US" smtClean="0"/>
              <a:pPr>
                <a:spcAft>
                  <a:spcPts val="600"/>
                </a:spcAft>
              </a:pPr>
              <a:t>3</a:t>
            </a:fld>
            <a:endParaRPr lang="en-US"/>
          </a:p>
        </p:txBody>
      </p:sp>
    </p:spTree>
    <p:extLst>
      <p:ext uri="{BB962C8B-B14F-4D97-AF65-F5344CB8AC3E}">
        <p14:creationId xmlns:p14="http://schemas.microsoft.com/office/powerpoint/2010/main" val="148230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C0C5A3-E862-4E6D-A13A-B9F41805F3CA}"/>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216D6E88-3BA2-45B5-91F4-9EC6A5529318}"/>
              </a:ext>
            </a:extLst>
          </p:cNvPr>
          <p:cNvSpPr>
            <a:spLocks noGrp="1"/>
          </p:cNvSpPr>
          <p:nvPr>
            <p:ph idx="1"/>
          </p:nvPr>
        </p:nvSpPr>
        <p:spPr/>
        <p:txBody>
          <a:bodyPr/>
          <a:lstStyle/>
          <a:p>
            <a:endParaRPr lang="en-US"/>
          </a:p>
        </p:txBody>
      </p:sp>
      <p:sp>
        <p:nvSpPr>
          <p:cNvPr id="4" name="Date Placeholder 3">
            <a:extLst>
              <a:ext uri="{FF2B5EF4-FFF2-40B4-BE49-F238E27FC236}">
                <a16:creationId xmlns="" xmlns:a16="http://schemas.microsoft.com/office/drawing/2014/main" id="{C861FEDC-1678-4887-9C02-0A490549801F}"/>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11C026C4-53B4-4117-8422-5851B55DCEF2}"/>
              </a:ext>
            </a:extLst>
          </p:cNvPr>
          <p:cNvSpPr>
            <a:spLocks noGrp="1"/>
          </p:cNvSpPr>
          <p:nvPr>
            <p:ph type="sldNum" sz="quarter" idx="12"/>
          </p:nvPr>
        </p:nvSpPr>
        <p:spPr/>
        <p:txBody>
          <a:bodyPr/>
          <a:lstStyle/>
          <a:p>
            <a:fld id="{947AAB2B-65A1-4883-BAEE-D4407169C9A3}" type="slidenum">
              <a:rPr lang="en-US" smtClean="0"/>
              <a:t>30</a:t>
            </a:fld>
            <a:endParaRPr lang="en-US"/>
          </a:p>
        </p:txBody>
      </p:sp>
      <p:pic>
        <p:nvPicPr>
          <p:cNvPr id="6" name="Picture 5">
            <a:extLst>
              <a:ext uri="{FF2B5EF4-FFF2-40B4-BE49-F238E27FC236}">
                <a16:creationId xmlns="" xmlns:a16="http://schemas.microsoft.com/office/drawing/2014/main" id="{9D1F690D-50D0-4385-8860-56C83AFF66F2}"/>
              </a:ext>
            </a:extLst>
          </p:cNvPr>
          <p:cNvPicPr>
            <a:picLocks noChangeAspect="1"/>
          </p:cNvPicPr>
          <p:nvPr/>
        </p:nvPicPr>
        <p:blipFill>
          <a:blip r:embed="rId2"/>
          <a:stretch>
            <a:fillRect/>
          </a:stretch>
        </p:blipFill>
        <p:spPr>
          <a:xfrm>
            <a:off x="2693285" y="0"/>
            <a:ext cx="6805430" cy="6858000"/>
          </a:xfrm>
          <a:prstGeom prst="rect">
            <a:avLst/>
          </a:prstGeom>
        </p:spPr>
      </p:pic>
    </p:spTree>
    <p:extLst>
      <p:ext uri="{BB962C8B-B14F-4D97-AF65-F5344CB8AC3E}">
        <p14:creationId xmlns:p14="http://schemas.microsoft.com/office/powerpoint/2010/main" val="36719192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F73CE7-02B7-452D-A5DB-11D8230538A4}"/>
              </a:ext>
            </a:extLst>
          </p:cNvPr>
          <p:cNvSpPr>
            <a:spLocks noGrp="1"/>
          </p:cNvSpPr>
          <p:nvPr>
            <p:ph type="title"/>
          </p:nvPr>
        </p:nvSpPr>
        <p:spPr/>
        <p:txBody>
          <a:bodyPr/>
          <a:lstStyle/>
          <a:p>
            <a:r>
              <a:rPr lang="en-US" dirty="0" smtClean="0"/>
              <a:t>Latent Space Sampling</a:t>
            </a:r>
            <a:endParaRPr lang="en-US" dirty="0"/>
          </a:p>
        </p:txBody>
      </p:sp>
      <p:sp>
        <p:nvSpPr>
          <p:cNvPr id="3" name="Content Placeholder 2">
            <a:extLst>
              <a:ext uri="{FF2B5EF4-FFF2-40B4-BE49-F238E27FC236}">
                <a16:creationId xmlns="" xmlns:a16="http://schemas.microsoft.com/office/drawing/2014/main" id="{C019A5F2-B732-4C2A-AFBE-8B5A2186F9A6}"/>
              </a:ext>
            </a:extLst>
          </p:cNvPr>
          <p:cNvSpPr>
            <a:spLocks noGrp="1"/>
          </p:cNvSpPr>
          <p:nvPr>
            <p:ph idx="1"/>
          </p:nvPr>
        </p:nvSpPr>
        <p:spPr>
          <a:xfrm>
            <a:off x="838200" y="1825625"/>
            <a:ext cx="10515600" cy="1260475"/>
          </a:xfrm>
        </p:spPr>
        <p:txBody>
          <a:bodyPr/>
          <a:lstStyle/>
          <a:p>
            <a:pPr marL="514350" indent="-514350">
              <a:buFont typeface="+mj-lt"/>
              <a:buAutoNum type="arabicPeriod"/>
            </a:pPr>
            <a:r>
              <a:rPr lang="en-US" dirty="0" smtClean="0"/>
              <a:t>Shape complementarity to SARS-</a:t>
            </a:r>
            <a:r>
              <a:rPr lang="en-US" dirty="0" err="1" smtClean="0"/>
              <a:t>CoV</a:t>
            </a:r>
            <a:r>
              <a:rPr lang="en-US" dirty="0" smtClean="0"/>
              <a:t> 2</a:t>
            </a:r>
          </a:p>
          <a:p>
            <a:pPr marL="514350" indent="-514350">
              <a:buFont typeface="+mj-lt"/>
              <a:buAutoNum type="arabicPeriod"/>
            </a:pPr>
            <a:r>
              <a:rPr lang="en-US" dirty="0" smtClean="0"/>
              <a:t>Backbone design as constrained latent space optimization</a:t>
            </a:r>
            <a:endParaRPr lang="en-US" dirty="0"/>
          </a:p>
        </p:txBody>
      </p:sp>
      <p:sp>
        <p:nvSpPr>
          <p:cNvPr id="4" name="Date Placeholder 3">
            <a:extLst>
              <a:ext uri="{FF2B5EF4-FFF2-40B4-BE49-F238E27FC236}">
                <a16:creationId xmlns="" xmlns:a16="http://schemas.microsoft.com/office/drawing/2014/main" id="{5BA35FC0-B68A-4DA6-8B12-5D6601D9267D}"/>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1FA9065C-C362-4D62-8BA7-D554A5CB080B}"/>
              </a:ext>
            </a:extLst>
          </p:cNvPr>
          <p:cNvSpPr>
            <a:spLocks noGrp="1"/>
          </p:cNvSpPr>
          <p:nvPr>
            <p:ph type="sldNum" sz="quarter" idx="12"/>
          </p:nvPr>
        </p:nvSpPr>
        <p:spPr/>
        <p:txBody>
          <a:bodyPr/>
          <a:lstStyle/>
          <a:p>
            <a:fld id="{947AAB2B-65A1-4883-BAEE-D4407169C9A3}" type="slidenum">
              <a:rPr lang="en-US" smtClean="0"/>
              <a:t>31</a:t>
            </a:fld>
            <a:endParaRPr lang="en-US"/>
          </a:p>
        </p:txBody>
      </p:sp>
      <p:pic>
        <p:nvPicPr>
          <p:cNvPr id="6" name="Picture 5"/>
          <p:cNvPicPr>
            <a:picLocks noChangeAspect="1"/>
          </p:cNvPicPr>
          <p:nvPr/>
        </p:nvPicPr>
        <p:blipFill>
          <a:blip r:embed="rId2"/>
          <a:stretch>
            <a:fillRect/>
          </a:stretch>
        </p:blipFill>
        <p:spPr>
          <a:xfrm>
            <a:off x="4638384" y="3221037"/>
            <a:ext cx="6277557" cy="2671763"/>
          </a:xfrm>
          <a:prstGeom prst="rect">
            <a:avLst/>
          </a:prstGeom>
        </p:spPr>
      </p:pic>
      <p:pic>
        <p:nvPicPr>
          <p:cNvPr id="7" name="Picture 6"/>
          <p:cNvPicPr>
            <a:picLocks noChangeAspect="1"/>
          </p:cNvPicPr>
          <p:nvPr/>
        </p:nvPicPr>
        <p:blipFill>
          <a:blip r:embed="rId3"/>
          <a:stretch>
            <a:fillRect/>
          </a:stretch>
        </p:blipFill>
        <p:spPr>
          <a:xfrm>
            <a:off x="838200" y="3086100"/>
            <a:ext cx="3362325" cy="2830608"/>
          </a:xfrm>
          <a:prstGeom prst="rect">
            <a:avLst/>
          </a:prstGeom>
        </p:spPr>
      </p:pic>
    </p:spTree>
    <p:extLst>
      <p:ext uri="{BB962C8B-B14F-4D97-AF65-F5344CB8AC3E}">
        <p14:creationId xmlns:p14="http://schemas.microsoft.com/office/powerpoint/2010/main" val="66337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0D5D19D-0789-4518-B5DC-D47ADF69D2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57A1A07-38F9-4A51-A6A3-026CBCF123EE}"/>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dirty="0"/>
              <a:t>3wx4 Mimic</a:t>
            </a:r>
          </a:p>
        </p:txBody>
      </p:sp>
      <p:grpSp>
        <p:nvGrpSpPr>
          <p:cNvPr id="13" name="Group 12">
            <a:extLst>
              <a:ext uri="{FF2B5EF4-FFF2-40B4-BE49-F238E27FC236}">
                <a16:creationId xmlns="" xmlns:a16="http://schemas.microsoft.com/office/drawing/2014/main" id="{032D8612-31EB-44CF-A1D0-14FD4C70542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3154317"/>
            <a:ext cx="731521" cy="673460"/>
            <a:chOff x="3940602" y="308034"/>
            <a:chExt cx="2116791" cy="3428999"/>
          </a:xfrm>
          <a:solidFill>
            <a:schemeClr val="accent4"/>
          </a:solidFill>
        </p:grpSpPr>
        <p:sp>
          <p:nvSpPr>
            <p:cNvPr id="14" name="Rectangle 13">
              <a:extLst>
                <a:ext uri="{FF2B5EF4-FFF2-40B4-BE49-F238E27FC236}">
                  <a16:creationId xmlns="" xmlns:a16="http://schemas.microsoft.com/office/drawing/2014/main" id="{F19A4A0F-1B59-4DB0-9764-D10936E987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 xmlns:a16="http://schemas.microsoft.com/office/drawing/2014/main" id="{B81933D1-5615-42C7-9C0B-4EB7105CCE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 xmlns:a16="http://schemas.microsoft.com/office/drawing/2014/main" id="{86AC6D5A-C2F2-4E22-BB71-0D5811D517AB}"/>
              </a:ext>
            </a:extLst>
          </p:cNvPr>
          <p:cNvSpPr>
            <a:spLocks noGrp="1"/>
          </p:cNvSpPr>
          <p:nvPr>
            <p:ph type="dt" sz="half" idx="10"/>
          </p:nvPr>
        </p:nvSpPr>
        <p:spPr>
          <a:xfrm>
            <a:off x="5922492" y="649224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Tianyu Lu</a:t>
            </a:r>
          </a:p>
        </p:txBody>
      </p:sp>
      <p:sp>
        <p:nvSpPr>
          <p:cNvPr id="5" name="Slide Number Placeholder 4">
            <a:extLst>
              <a:ext uri="{FF2B5EF4-FFF2-40B4-BE49-F238E27FC236}">
                <a16:creationId xmlns="" xmlns:a16="http://schemas.microsoft.com/office/drawing/2014/main" id="{C3127DCE-DB24-4B90-BCC5-099319E81918}"/>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defRPr/>
            </a:pPr>
            <a:fld id="{947AAB2B-65A1-4883-BAEE-D4407169C9A3}" type="slidenum">
              <a:rPr lang="en-US" smtClean="0">
                <a:solidFill>
                  <a:prstClr val="black">
                    <a:tint val="75000"/>
                  </a:prstClr>
                </a:solidFill>
                <a:latin typeface="Calibri" panose="020F0502020204030204"/>
              </a:rPr>
              <a:pPr>
                <a:spcAft>
                  <a:spcPts val="600"/>
                </a:spcAft>
                <a:defRPr/>
              </a:pPr>
              <a:t>32</a:t>
            </a:fld>
            <a:endParaRPr lang="en-US">
              <a:solidFill>
                <a:prstClr val="black">
                  <a:tint val="75000"/>
                </a:prstClr>
              </a:solidFill>
              <a:latin typeface="Calibri" panose="020F0502020204030204"/>
            </a:endParaRPr>
          </a:p>
        </p:txBody>
      </p:sp>
      <p:pic>
        <p:nvPicPr>
          <p:cNvPr id="17" name="Picture 2">
            <a:extLst>
              <a:ext uri="{FF2B5EF4-FFF2-40B4-BE49-F238E27FC236}">
                <a16:creationId xmlns="" xmlns:a16="http://schemas.microsoft.com/office/drawing/2014/main" id="{1CD994DE-0373-4539-8CD1-13709510E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492" y="940554"/>
            <a:ext cx="5638119" cy="546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74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DFAE18-B5AE-4458-9F10-7B9BF3EF8ECF}"/>
              </a:ext>
            </a:extLst>
          </p:cNvPr>
          <p:cNvSpPr>
            <a:spLocks noGrp="1"/>
          </p:cNvSpPr>
          <p:nvPr>
            <p:ph type="title"/>
          </p:nvPr>
        </p:nvSpPr>
        <p:spPr/>
        <p:txBody>
          <a:bodyPr/>
          <a:lstStyle/>
          <a:p>
            <a:r>
              <a:rPr lang="en-US" dirty="0"/>
              <a:t>3wx4 DNA Mimic</a:t>
            </a:r>
          </a:p>
        </p:txBody>
      </p:sp>
      <p:sp>
        <p:nvSpPr>
          <p:cNvPr id="3" name="Content Placeholder 2">
            <a:extLst>
              <a:ext uri="{FF2B5EF4-FFF2-40B4-BE49-F238E27FC236}">
                <a16:creationId xmlns="" xmlns:a16="http://schemas.microsoft.com/office/drawing/2014/main" id="{C96BE7A0-C095-433F-8F6D-C06E00CB8A38}"/>
              </a:ext>
            </a:extLst>
          </p:cNvPr>
          <p:cNvSpPr>
            <a:spLocks noGrp="1"/>
          </p:cNvSpPr>
          <p:nvPr>
            <p:ph idx="1"/>
          </p:nvPr>
        </p:nvSpPr>
        <p:spPr>
          <a:xfrm>
            <a:off x="838200" y="1609040"/>
            <a:ext cx="10515600" cy="1325563"/>
          </a:xfrm>
        </p:spPr>
        <p:txBody>
          <a:bodyPr/>
          <a:lstStyle/>
          <a:p>
            <a:r>
              <a:rPr lang="en-US" dirty="0" smtClean="0"/>
              <a:t>Only </a:t>
            </a:r>
            <a:r>
              <a:rPr lang="en-US" dirty="0"/>
              <a:t>major groove mimic of currently known DNA mimics</a:t>
            </a:r>
          </a:p>
        </p:txBody>
      </p:sp>
      <p:sp>
        <p:nvSpPr>
          <p:cNvPr id="4" name="Date Placeholder 3">
            <a:extLst>
              <a:ext uri="{FF2B5EF4-FFF2-40B4-BE49-F238E27FC236}">
                <a16:creationId xmlns="" xmlns:a16="http://schemas.microsoft.com/office/drawing/2014/main" id="{D24AA6AB-A69E-46DD-8F1F-3AA669253014}"/>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FA4E9050-5059-4687-BE43-2A4B286A6A7D}"/>
              </a:ext>
            </a:extLst>
          </p:cNvPr>
          <p:cNvSpPr>
            <a:spLocks noGrp="1"/>
          </p:cNvSpPr>
          <p:nvPr>
            <p:ph type="sldNum" sz="quarter" idx="12"/>
          </p:nvPr>
        </p:nvSpPr>
        <p:spPr/>
        <p:txBody>
          <a:bodyPr/>
          <a:lstStyle/>
          <a:p>
            <a:fld id="{947AAB2B-65A1-4883-BAEE-D4407169C9A3}" type="slidenum">
              <a:rPr lang="en-US" smtClean="0"/>
              <a:t>33</a:t>
            </a:fld>
            <a:endParaRPr lang="en-US"/>
          </a:p>
        </p:txBody>
      </p:sp>
      <p:pic>
        <p:nvPicPr>
          <p:cNvPr id="11266" name="Picture 2">
            <a:extLst>
              <a:ext uri="{FF2B5EF4-FFF2-40B4-BE49-F238E27FC236}">
                <a16:creationId xmlns="" xmlns:a16="http://schemas.microsoft.com/office/drawing/2014/main" id="{67466A9C-D149-484B-A396-2AC9BCFCB1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99" y="2512491"/>
            <a:ext cx="1631462" cy="333205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 xmlns:a16="http://schemas.microsoft.com/office/drawing/2014/main" id="{57DA9ABD-B831-4510-AC66-8FFDBCBB4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9815" y="2429743"/>
            <a:ext cx="8383831" cy="3497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340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A51324C7-BDA6-4B76-A2FF-DC2E9784A5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8684" y="2094997"/>
            <a:ext cx="4106624" cy="3983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C15E441-7004-4058-916A-436119EFD5B5}"/>
              </a:ext>
            </a:extLst>
          </p:cNvPr>
          <p:cNvSpPr>
            <a:spLocks noGrp="1"/>
          </p:cNvSpPr>
          <p:nvPr>
            <p:ph type="title"/>
          </p:nvPr>
        </p:nvSpPr>
        <p:spPr/>
        <p:txBody>
          <a:bodyPr/>
          <a:lstStyle/>
          <a:p>
            <a:r>
              <a:rPr lang="en-US" dirty="0" smtClean="0"/>
              <a:t>Docking</a:t>
            </a:r>
            <a:endParaRPr lang="en-US" dirty="0"/>
          </a:p>
        </p:txBody>
      </p:sp>
      <p:sp>
        <p:nvSpPr>
          <p:cNvPr id="3" name="Content Placeholder 2">
            <a:extLst>
              <a:ext uri="{FF2B5EF4-FFF2-40B4-BE49-F238E27FC236}">
                <a16:creationId xmlns="" xmlns:a16="http://schemas.microsoft.com/office/drawing/2014/main" id="{5B0CCB79-4AAB-454B-ADD9-9C3B752586E9}"/>
              </a:ext>
            </a:extLst>
          </p:cNvPr>
          <p:cNvSpPr>
            <a:spLocks noGrp="1"/>
          </p:cNvSpPr>
          <p:nvPr>
            <p:ph idx="1"/>
          </p:nvPr>
        </p:nvSpPr>
        <p:spPr>
          <a:xfrm>
            <a:off x="10135776" y="5641080"/>
            <a:ext cx="1719532" cy="576100"/>
          </a:xfrm>
        </p:spPr>
        <p:txBody>
          <a:bodyPr>
            <a:normAutofit/>
          </a:bodyPr>
          <a:lstStyle/>
          <a:p>
            <a:pPr marL="0" indent="0">
              <a:buNone/>
            </a:pPr>
            <a:r>
              <a:rPr lang="en-US" sz="2400" dirty="0"/>
              <a:t>Max-Max</a:t>
            </a:r>
          </a:p>
        </p:txBody>
      </p:sp>
      <p:sp>
        <p:nvSpPr>
          <p:cNvPr id="4" name="Date Placeholder 3">
            <a:extLst>
              <a:ext uri="{FF2B5EF4-FFF2-40B4-BE49-F238E27FC236}">
                <a16:creationId xmlns="" xmlns:a16="http://schemas.microsoft.com/office/drawing/2014/main" id="{D0C57236-BFFA-4E98-8670-D877B107B717}"/>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15A9D120-060C-44D7-A0B3-70B55FFB435D}"/>
              </a:ext>
            </a:extLst>
          </p:cNvPr>
          <p:cNvSpPr>
            <a:spLocks noGrp="1"/>
          </p:cNvSpPr>
          <p:nvPr>
            <p:ph type="sldNum" sz="quarter" idx="12"/>
          </p:nvPr>
        </p:nvSpPr>
        <p:spPr/>
        <p:txBody>
          <a:bodyPr/>
          <a:lstStyle/>
          <a:p>
            <a:fld id="{947AAB2B-65A1-4883-BAEE-D4407169C9A3}" type="slidenum">
              <a:rPr lang="en-US" smtClean="0"/>
              <a:t>34</a:t>
            </a:fld>
            <a:endParaRPr lang="en-US"/>
          </a:p>
        </p:txBody>
      </p:sp>
      <p:pic>
        <p:nvPicPr>
          <p:cNvPr id="10244" name="Picture 4">
            <a:extLst>
              <a:ext uri="{FF2B5EF4-FFF2-40B4-BE49-F238E27FC236}">
                <a16:creationId xmlns="" xmlns:a16="http://schemas.microsoft.com/office/drawing/2014/main" id="{DB20642F-5CC2-4CB5-9D4F-66349DDA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57" y="1980297"/>
            <a:ext cx="4308966" cy="424267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 xmlns:a16="http://schemas.microsoft.com/office/drawing/2014/main" id="{5B0CCB79-4AAB-454B-ADD9-9C3B752586E9}"/>
              </a:ext>
            </a:extLst>
          </p:cNvPr>
          <p:cNvSpPr txBox="1">
            <a:spLocks/>
          </p:cNvSpPr>
          <p:nvPr/>
        </p:nvSpPr>
        <p:spPr>
          <a:xfrm>
            <a:off x="1672335" y="1954868"/>
            <a:ext cx="1719532" cy="576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err="1" smtClean="0"/>
              <a:t>ArdA</a:t>
            </a:r>
            <a:endParaRPr lang="en-US" sz="2400" dirty="0"/>
          </a:p>
        </p:txBody>
      </p:sp>
      <p:sp>
        <p:nvSpPr>
          <p:cNvPr id="11" name="Content Placeholder 2">
            <a:extLst>
              <a:ext uri="{FF2B5EF4-FFF2-40B4-BE49-F238E27FC236}">
                <a16:creationId xmlns="" xmlns:a16="http://schemas.microsoft.com/office/drawing/2014/main" id="{5B0CCB79-4AAB-454B-ADD9-9C3B752586E9}"/>
              </a:ext>
            </a:extLst>
          </p:cNvPr>
          <p:cNvSpPr txBox="1">
            <a:spLocks/>
          </p:cNvSpPr>
          <p:nvPr/>
        </p:nvSpPr>
        <p:spPr>
          <a:xfrm>
            <a:off x="2532101" y="5672300"/>
            <a:ext cx="1719532" cy="576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err="1" smtClean="0"/>
              <a:t>Myc</a:t>
            </a:r>
            <a:r>
              <a:rPr lang="en-US" sz="2400" dirty="0" smtClean="0"/>
              <a:t>-Max</a:t>
            </a:r>
            <a:endParaRPr lang="en-US" sz="2400" dirty="0"/>
          </a:p>
        </p:txBody>
      </p:sp>
      <p:pic>
        <p:nvPicPr>
          <p:cNvPr id="5122" name="Picture 2" descr="https://lh5.googleusercontent.com/Lqy0XXBCr_lH7pCR4qnfu_zKFpwdzBp8rTnMiZ0-my_gUyMlP8uz9kZm0v6ke_UR8nCqWVmIh4-xBASbnT77VCgf4f90D19JkQBVQZIxI2fPugI9xIOzQ22XIzOrM2Q85MDja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0131" y="1954868"/>
            <a:ext cx="3451225" cy="44659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 xmlns:a16="http://schemas.microsoft.com/office/drawing/2014/main" id="{5B0CCB79-4AAB-454B-ADD9-9C3B752586E9}"/>
              </a:ext>
            </a:extLst>
          </p:cNvPr>
          <p:cNvSpPr txBox="1">
            <a:spLocks/>
          </p:cNvSpPr>
          <p:nvPr/>
        </p:nvSpPr>
        <p:spPr>
          <a:xfrm>
            <a:off x="6598897" y="5641080"/>
            <a:ext cx="1719532" cy="576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err="1" smtClean="0"/>
              <a:t>Myc</a:t>
            </a:r>
            <a:r>
              <a:rPr lang="en-US" sz="2400" dirty="0" smtClean="0"/>
              <a:t>-Max</a:t>
            </a:r>
            <a:endParaRPr lang="en-US" sz="2400" dirty="0"/>
          </a:p>
        </p:txBody>
      </p:sp>
      <p:sp>
        <p:nvSpPr>
          <p:cNvPr id="13" name="Content Placeholder 2">
            <a:extLst>
              <a:ext uri="{FF2B5EF4-FFF2-40B4-BE49-F238E27FC236}">
                <a16:creationId xmlns="" xmlns:a16="http://schemas.microsoft.com/office/drawing/2014/main" id="{5B0CCB79-4AAB-454B-ADD9-9C3B752586E9}"/>
              </a:ext>
            </a:extLst>
          </p:cNvPr>
          <p:cNvSpPr txBox="1">
            <a:spLocks/>
          </p:cNvSpPr>
          <p:nvPr/>
        </p:nvSpPr>
        <p:spPr>
          <a:xfrm>
            <a:off x="6240361" y="1816657"/>
            <a:ext cx="1719532" cy="576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3wx4</a:t>
            </a:r>
            <a:endParaRPr lang="en-US" sz="2400" dirty="0"/>
          </a:p>
        </p:txBody>
      </p:sp>
      <p:sp>
        <p:nvSpPr>
          <p:cNvPr id="14" name="Content Placeholder 2">
            <a:extLst>
              <a:ext uri="{FF2B5EF4-FFF2-40B4-BE49-F238E27FC236}">
                <a16:creationId xmlns="" xmlns:a16="http://schemas.microsoft.com/office/drawing/2014/main" id="{5B0CCB79-4AAB-454B-ADD9-9C3B752586E9}"/>
              </a:ext>
            </a:extLst>
          </p:cNvPr>
          <p:cNvSpPr txBox="1">
            <a:spLocks/>
          </p:cNvSpPr>
          <p:nvPr/>
        </p:nvSpPr>
        <p:spPr>
          <a:xfrm>
            <a:off x="10039756" y="1806947"/>
            <a:ext cx="1719532" cy="576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3wx4</a:t>
            </a:r>
            <a:endParaRPr lang="en-US" sz="2400" dirty="0"/>
          </a:p>
        </p:txBody>
      </p:sp>
    </p:spTree>
    <p:extLst>
      <p:ext uri="{BB962C8B-B14F-4D97-AF65-F5344CB8AC3E}">
        <p14:creationId xmlns:p14="http://schemas.microsoft.com/office/powerpoint/2010/main" val="164589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P spid="9"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F7C85F-4E02-4E7A-8E03-23252160CA34}"/>
              </a:ext>
            </a:extLst>
          </p:cNvPr>
          <p:cNvSpPr>
            <a:spLocks noGrp="1"/>
          </p:cNvSpPr>
          <p:nvPr>
            <p:ph type="title"/>
          </p:nvPr>
        </p:nvSpPr>
        <p:spPr>
          <a:xfrm>
            <a:off x="838200" y="296985"/>
            <a:ext cx="10611338" cy="1393703"/>
          </a:xfrm>
        </p:spPr>
        <p:txBody>
          <a:bodyPr/>
          <a:lstStyle/>
          <a:p>
            <a:r>
              <a:rPr lang="en-US" dirty="0"/>
              <a:t>MD Simulation Clusters</a:t>
            </a:r>
          </a:p>
        </p:txBody>
      </p:sp>
      <p:sp>
        <p:nvSpPr>
          <p:cNvPr id="4" name="Date Placeholder 3">
            <a:extLst>
              <a:ext uri="{FF2B5EF4-FFF2-40B4-BE49-F238E27FC236}">
                <a16:creationId xmlns="" xmlns:a16="http://schemas.microsoft.com/office/drawing/2014/main" id="{441B3E58-5D4C-4D2B-A154-062D76290CB8}"/>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0B820E76-D3A3-4061-BD40-02E724D4CB91}"/>
              </a:ext>
            </a:extLst>
          </p:cNvPr>
          <p:cNvSpPr>
            <a:spLocks noGrp="1"/>
          </p:cNvSpPr>
          <p:nvPr>
            <p:ph type="sldNum" sz="quarter" idx="12"/>
          </p:nvPr>
        </p:nvSpPr>
        <p:spPr/>
        <p:txBody>
          <a:bodyPr/>
          <a:lstStyle/>
          <a:p>
            <a:fld id="{947AAB2B-65A1-4883-BAEE-D4407169C9A3}" type="slidenum">
              <a:rPr lang="en-US" smtClean="0"/>
              <a:t>35</a:t>
            </a:fld>
            <a:endParaRPr lang="en-US"/>
          </a:p>
        </p:txBody>
      </p:sp>
      <p:pic>
        <p:nvPicPr>
          <p:cNvPr id="16388" name="Picture 4">
            <a:extLst>
              <a:ext uri="{FF2B5EF4-FFF2-40B4-BE49-F238E27FC236}">
                <a16:creationId xmlns="" xmlns:a16="http://schemas.microsoft.com/office/drawing/2014/main" id="{2B5EA382-C038-4C13-AF28-88C42867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536" y="1381083"/>
            <a:ext cx="3907446" cy="515782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 xmlns:a16="http://schemas.microsoft.com/office/drawing/2014/main" id="{71A61370-4E2F-4EBF-9543-C17424F42DE1}"/>
              </a:ext>
            </a:extLst>
          </p:cNvPr>
          <p:cNvSpPr txBox="1">
            <a:spLocks/>
          </p:cNvSpPr>
          <p:nvPr/>
        </p:nvSpPr>
        <p:spPr>
          <a:xfrm>
            <a:off x="8838222" y="5443312"/>
            <a:ext cx="2642577" cy="8183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5 most populated cluster centers</a:t>
            </a:r>
          </a:p>
        </p:txBody>
      </p:sp>
      <p:sp>
        <p:nvSpPr>
          <p:cNvPr id="7" name="Content Placeholder 6">
            <a:extLst>
              <a:ext uri="{FF2B5EF4-FFF2-40B4-BE49-F238E27FC236}">
                <a16:creationId xmlns="" xmlns:a16="http://schemas.microsoft.com/office/drawing/2014/main" id="{548238B3-6FC5-4641-9147-00F05031DBFC}"/>
              </a:ext>
            </a:extLst>
          </p:cNvPr>
          <p:cNvSpPr>
            <a:spLocks noGrp="1"/>
          </p:cNvSpPr>
          <p:nvPr>
            <p:ph idx="1"/>
          </p:nvPr>
        </p:nvSpPr>
        <p:spPr>
          <a:xfrm>
            <a:off x="838200" y="1825625"/>
            <a:ext cx="10515600" cy="2533590"/>
          </a:xfrm>
        </p:spPr>
        <p:txBody>
          <a:bodyPr/>
          <a:lstStyle/>
          <a:p>
            <a:endParaRPr lang="en-US" dirty="0"/>
          </a:p>
        </p:txBody>
      </p:sp>
      <p:pic>
        <p:nvPicPr>
          <p:cNvPr id="16390" name="Picture 6">
            <a:extLst>
              <a:ext uri="{FF2B5EF4-FFF2-40B4-BE49-F238E27FC236}">
                <a16:creationId xmlns="" xmlns:a16="http://schemas.microsoft.com/office/drawing/2014/main" id="{ED0C4481-9F32-43F8-B944-44B82EA2D9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462" y="1690688"/>
            <a:ext cx="5538519" cy="4333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7093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85E520-F200-48E2-8859-B7283BF17860}"/>
              </a:ext>
            </a:extLst>
          </p:cNvPr>
          <p:cNvSpPr>
            <a:spLocks noGrp="1"/>
          </p:cNvSpPr>
          <p:nvPr>
            <p:ph type="title"/>
          </p:nvPr>
        </p:nvSpPr>
        <p:spPr>
          <a:xfrm>
            <a:off x="838200" y="365125"/>
            <a:ext cx="2366108" cy="1325563"/>
          </a:xfrm>
        </p:spPr>
        <p:txBody>
          <a:bodyPr/>
          <a:lstStyle/>
          <a:p>
            <a:r>
              <a:rPr lang="en-US" dirty="0"/>
              <a:t>Rosetta Design</a:t>
            </a:r>
          </a:p>
        </p:txBody>
      </p:sp>
      <p:sp>
        <p:nvSpPr>
          <p:cNvPr id="3" name="Content Placeholder 2">
            <a:extLst>
              <a:ext uri="{FF2B5EF4-FFF2-40B4-BE49-F238E27FC236}">
                <a16:creationId xmlns="" xmlns:a16="http://schemas.microsoft.com/office/drawing/2014/main" id="{0CB8B149-152D-4687-B5E9-B777D9EDE2B7}"/>
              </a:ext>
            </a:extLst>
          </p:cNvPr>
          <p:cNvSpPr>
            <a:spLocks noGrp="1"/>
          </p:cNvSpPr>
          <p:nvPr>
            <p:ph idx="1"/>
          </p:nvPr>
        </p:nvSpPr>
        <p:spPr/>
        <p:txBody>
          <a:bodyPr/>
          <a:lstStyle/>
          <a:p>
            <a:endParaRPr lang="en-US" dirty="0"/>
          </a:p>
        </p:txBody>
      </p:sp>
      <p:sp>
        <p:nvSpPr>
          <p:cNvPr id="4" name="Date Placeholder 3">
            <a:extLst>
              <a:ext uri="{FF2B5EF4-FFF2-40B4-BE49-F238E27FC236}">
                <a16:creationId xmlns="" xmlns:a16="http://schemas.microsoft.com/office/drawing/2014/main" id="{E568A86F-45DB-402C-9BBE-CFF23B865083}"/>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3615D9EA-E226-40BB-B7CB-08CCB15AEE32}"/>
              </a:ext>
            </a:extLst>
          </p:cNvPr>
          <p:cNvSpPr>
            <a:spLocks noGrp="1"/>
          </p:cNvSpPr>
          <p:nvPr>
            <p:ph type="sldNum" sz="quarter" idx="12"/>
          </p:nvPr>
        </p:nvSpPr>
        <p:spPr/>
        <p:txBody>
          <a:bodyPr/>
          <a:lstStyle/>
          <a:p>
            <a:fld id="{947AAB2B-65A1-4883-BAEE-D4407169C9A3}" type="slidenum">
              <a:rPr lang="en-US" smtClean="0"/>
              <a:t>36</a:t>
            </a:fld>
            <a:endParaRPr lang="en-US"/>
          </a:p>
        </p:txBody>
      </p:sp>
      <p:pic>
        <p:nvPicPr>
          <p:cNvPr id="14338" name="Picture 2">
            <a:extLst>
              <a:ext uri="{FF2B5EF4-FFF2-40B4-BE49-F238E27FC236}">
                <a16:creationId xmlns="" xmlns:a16="http://schemas.microsoft.com/office/drawing/2014/main" id="{733E85E3-EC0D-4253-8164-761023EF9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953" y="136525"/>
            <a:ext cx="8614275" cy="65849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 xmlns:a16="http://schemas.microsoft.com/office/drawing/2014/main" id="{D11EF72B-7F0C-4409-89AA-2F4C1932BB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208" y="1870075"/>
            <a:ext cx="27051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 xmlns:a16="http://schemas.microsoft.com/office/drawing/2014/main" id="{58E30635-DDAB-40CE-9921-1EF3C4183F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208" y="4089400"/>
            <a:ext cx="272415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437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112AC7-3200-4D45-BA0B-1F994317F134}"/>
              </a:ext>
            </a:extLst>
          </p:cNvPr>
          <p:cNvSpPr>
            <a:spLocks noGrp="1"/>
          </p:cNvSpPr>
          <p:nvPr>
            <p:ph type="title"/>
          </p:nvPr>
        </p:nvSpPr>
        <p:spPr>
          <a:xfrm>
            <a:off x="838200" y="319117"/>
            <a:ext cx="10515600" cy="1325563"/>
          </a:xfrm>
        </p:spPr>
        <p:txBody>
          <a:bodyPr/>
          <a:lstStyle/>
          <a:p>
            <a:r>
              <a:rPr lang="en-US" dirty="0"/>
              <a:t>Symmetries</a:t>
            </a:r>
          </a:p>
        </p:txBody>
      </p:sp>
      <p:sp>
        <p:nvSpPr>
          <p:cNvPr id="3" name="Content Placeholder 2">
            <a:extLst>
              <a:ext uri="{FF2B5EF4-FFF2-40B4-BE49-F238E27FC236}">
                <a16:creationId xmlns="" xmlns:a16="http://schemas.microsoft.com/office/drawing/2014/main" id="{31659E78-AB42-4244-A7A5-D423DD980BB8}"/>
              </a:ext>
            </a:extLst>
          </p:cNvPr>
          <p:cNvSpPr>
            <a:spLocks noGrp="1"/>
          </p:cNvSpPr>
          <p:nvPr>
            <p:ph idx="1"/>
          </p:nvPr>
        </p:nvSpPr>
        <p:spPr>
          <a:xfrm>
            <a:off x="838200" y="1549580"/>
            <a:ext cx="10243868" cy="4351338"/>
          </a:xfrm>
        </p:spPr>
        <p:txBody>
          <a:bodyPr/>
          <a:lstStyle/>
          <a:p>
            <a:r>
              <a:rPr lang="en-US" dirty="0"/>
              <a:t>Suggested by Albert, consider a Max-Max / 3wx4 homodimer complex</a:t>
            </a:r>
          </a:p>
          <a:p>
            <a:pPr lvl="1"/>
            <a:r>
              <a:rPr lang="en-US" dirty="0"/>
              <a:t>Reduces from a four-protein to a two-protein system</a:t>
            </a:r>
          </a:p>
          <a:p>
            <a:r>
              <a:rPr lang="en-US" dirty="0"/>
              <a:t>3wx4 dimer interacts with TF helices symmetrically</a:t>
            </a:r>
          </a:p>
        </p:txBody>
      </p:sp>
      <p:sp>
        <p:nvSpPr>
          <p:cNvPr id="4" name="Date Placeholder 3">
            <a:extLst>
              <a:ext uri="{FF2B5EF4-FFF2-40B4-BE49-F238E27FC236}">
                <a16:creationId xmlns="" xmlns:a16="http://schemas.microsoft.com/office/drawing/2014/main" id="{B7562134-B05D-4351-9A8B-A9E48A72C1E0}"/>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2F2C230C-67EA-4832-AC97-BFA6DBA53406}"/>
              </a:ext>
            </a:extLst>
          </p:cNvPr>
          <p:cNvSpPr>
            <a:spLocks noGrp="1"/>
          </p:cNvSpPr>
          <p:nvPr>
            <p:ph type="sldNum" sz="quarter" idx="12"/>
          </p:nvPr>
        </p:nvSpPr>
        <p:spPr/>
        <p:txBody>
          <a:bodyPr/>
          <a:lstStyle/>
          <a:p>
            <a:fld id="{947AAB2B-65A1-4883-BAEE-D4407169C9A3}" type="slidenum">
              <a:rPr lang="en-US" smtClean="0"/>
              <a:t>37</a:t>
            </a:fld>
            <a:endParaRPr lang="en-US"/>
          </a:p>
        </p:txBody>
      </p:sp>
      <p:pic>
        <p:nvPicPr>
          <p:cNvPr id="2052" name="Picture 4">
            <a:extLst>
              <a:ext uri="{FF2B5EF4-FFF2-40B4-BE49-F238E27FC236}">
                <a16:creationId xmlns="" xmlns:a16="http://schemas.microsoft.com/office/drawing/2014/main" id="{318E943B-15D4-4229-87B9-2ACBC8432C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0952" y="3571800"/>
            <a:ext cx="4532628" cy="2784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 xmlns:a16="http://schemas.microsoft.com/office/drawing/2014/main" id="{FB8CA18E-8C21-4810-ADE3-16F829A52D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7875" y="3571800"/>
            <a:ext cx="4269643" cy="281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3714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Max-Max-3wx4 Docking</a:t>
            </a:r>
            <a:endParaRPr lang="en-CA" dirty="0"/>
          </a:p>
        </p:txBody>
      </p:sp>
      <p:sp>
        <p:nvSpPr>
          <p:cNvPr id="4" name="Date Placeholder 3"/>
          <p:cNvSpPr>
            <a:spLocks noGrp="1"/>
          </p:cNvSpPr>
          <p:nvPr>
            <p:ph type="dt" sz="half" idx="10"/>
          </p:nvPr>
        </p:nvSpPr>
        <p:spPr/>
        <p:txBody>
          <a:bodyPr/>
          <a:lstStyle/>
          <a:p>
            <a:r>
              <a:rPr lang="en-US" smtClean="0"/>
              <a:t>Tianyu Lu</a:t>
            </a:r>
            <a:endParaRPr lang="en-US"/>
          </a:p>
        </p:txBody>
      </p:sp>
      <p:sp>
        <p:nvSpPr>
          <p:cNvPr id="5" name="Slide Number Placeholder 4"/>
          <p:cNvSpPr>
            <a:spLocks noGrp="1"/>
          </p:cNvSpPr>
          <p:nvPr>
            <p:ph type="sldNum" sz="quarter" idx="12"/>
          </p:nvPr>
        </p:nvSpPr>
        <p:spPr/>
        <p:txBody>
          <a:bodyPr/>
          <a:lstStyle/>
          <a:p>
            <a:fld id="{947AAB2B-65A1-4883-BAEE-D4407169C9A3}" type="slidenum">
              <a:rPr lang="en-US" smtClean="0"/>
              <a:t>38</a:t>
            </a:fld>
            <a:endParaRPr lang="en-US"/>
          </a:p>
        </p:txBody>
      </p:sp>
      <p:pic>
        <p:nvPicPr>
          <p:cNvPr id="1026" name="Picture 2" descr="https://lh6.googleusercontent.com/WYoKS_j5qsCdJFxQJL2lvlZIqKoWSIj_q0eJH1ZAUMVyDqevpHwTxAQc6Lc3yzy_3hS-T_Zy9LxaS58bJ5VNwGLBsufNihexVyXkacsVmQ-u7P3xCz27fnRFHBRos6TGnCiNpiB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770" y="1958183"/>
            <a:ext cx="4534660" cy="4398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Ym6kVcqLX5ml-IEkBjw-_DNmLmdwuQ1NMDzyOz9o-_32GM40nlHx1cZ_8MX0NcffzG_TacnLG4jKkXwVzIphrZiKB5GzzZtugLkBHWq7zMLK_vmSSD2fb9TKIVLX2KaXZ8Remwn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0688"/>
            <a:ext cx="4667398" cy="4748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391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Myc</a:t>
            </a:r>
            <a:r>
              <a:rPr lang="en-CA" dirty="0"/>
              <a:t> </a:t>
            </a:r>
            <a:r>
              <a:rPr lang="en-CA" dirty="0" smtClean="0"/>
              <a:t>and Max</a:t>
            </a:r>
            <a:endParaRPr lang="en-CA" dirty="0"/>
          </a:p>
        </p:txBody>
      </p:sp>
      <p:sp>
        <p:nvSpPr>
          <p:cNvPr id="3" name="Content Placeholder 2"/>
          <p:cNvSpPr>
            <a:spLocks noGrp="1"/>
          </p:cNvSpPr>
          <p:nvPr>
            <p:ph idx="1"/>
          </p:nvPr>
        </p:nvSpPr>
        <p:spPr>
          <a:xfrm>
            <a:off x="838200" y="1825625"/>
            <a:ext cx="4476750" cy="4351338"/>
          </a:xfrm>
        </p:spPr>
        <p:txBody>
          <a:bodyPr/>
          <a:lstStyle/>
          <a:p>
            <a:r>
              <a:rPr lang="en-CA" dirty="0" err="1" smtClean="0"/>
              <a:t>Myc</a:t>
            </a:r>
            <a:r>
              <a:rPr lang="en-CA" dirty="0" smtClean="0"/>
              <a:t> overexpression is a feature of many cancers</a:t>
            </a:r>
          </a:p>
          <a:p>
            <a:r>
              <a:rPr lang="en-CA" dirty="0" smtClean="0"/>
              <a:t>Enforced Max expression blocks </a:t>
            </a:r>
            <a:r>
              <a:rPr lang="en-CA" dirty="0" err="1" smtClean="0"/>
              <a:t>Myc</a:t>
            </a:r>
            <a:r>
              <a:rPr lang="en-CA" dirty="0" smtClean="0"/>
              <a:t> activity</a:t>
            </a:r>
          </a:p>
          <a:p>
            <a:pPr lvl="1"/>
            <a:r>
              <a:rPr lang="en-CA" dirty="0" smtClean="0"/>
              <a:t>Max-Max homodimer competes with </a:t>
            </a:r>
            <a:r>
              <a:rPr lang="en-CA" dirty="0" err="1" smtClean="0"/>
              <a:t>Myc</a:t>
            </a:r>
            <a:r>
              <a:rPr lang="en-CA" dirty="0" smtClean="0"/>
              <a:t>-Max to bind 5’-CACGTG-3’</a:t>
            </a:r>
          </a:p>
          <a:p>
            <a:r>
              <a:rPr lang="en-CA" dirty="0" smtClean="0"/>
              <a:t>MD simulation for </a:t>
            </a:r>
            <a:br>
              <a:rPr lang="en-CA" dirty="0" smtClean="0"/>
            </a:br>
            <a:r>
              <a:rPr lang="en-CA" dirty="0" smtClean="0"/>
              <a:t>Max-Max-3wx4 system running</a:t>
            </a:r>
            <a:endParaRPr lang="en-CA" dirty="0"/>
          </a:p>
        </p:txBody>
      </p:sp>
      <p:sp>
        <p:nvSpPr>
          <p:cNvPr id="4" name="Date Placeholder 3"/>
          <p:cNvSpPr>
            <a:spLocks noGrp="1"/>
          </p:cNvSpPr>
          <p:nvPr>
            <p:ph type="dt" sz="half" idx="10"/>
          </p:nvPr>
        </p:nvSpPr>
        <p:spPr/>
        <p:txBody>
          <a:bodyPr/>
          <a:lstStyle/>
          <a:p>
            <a:r>
              <a:rPr lang="en-US" smtClean="0"/>
              <a:t>Tianyu Lu</a:t>
            </a:r>
            <a:endParaRPr lang="en-US"/>
          </a:p>
        </p:txBody>
      </p:sp>
      <p:sp>
        <p:nvSpPr>
          <p:cNvPr id="5" name="Slide Number Placeholder 4"/>
          <p:cNvSpPr>
            <a:spLocks noGrp="1"/>
          </p:cNvSpPr>
          <p:nvPr>
            <p:ph type="sldNum" sz="quarter" idx="12"/>
          </p:nvPr>
        </p:nvSpPr>
        <p:spPr/>
        <p:txBody>
          <a:bodyPr/>
          <a:lstStyle/>
          <a:p>
            <a:fld id="{947AAB2B-65A1-4883-BAEE-D4407169C9A3}" type="slidenum">
              <a:rPr lang="en-US" smtClean="0"/>
              <a:t>39</a:t>
            </a:fld>
            <a:endParaRPr lang="en-US"/>
          </a:p>
        </p:txBody>
      </p:sp>
      <p:pic>
        <p:nvPicPr>
          <p:cNvPr id="2052" name="Picture 4" descr="https://lh5.googleusercontent.com/vk3jVNa-dqhEvRklzJQXjUY0xy3t7q5zw8Abf3aJKBS5JZxD_AIHNaFtQnkN_WtwG73YvsG1XROIecxkrDP9Qhv79I8qkcJdHRV-YouLvCpZv1cucF8q9El3jznsZ8woUgSlWIq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4450" y="1455421"/>
            <a:ext cx="2784475" cy="43802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4.googleusercontent.com/tLK6CKi3Ql2fj36CrU0ov7EH0-HnGN9N-HG9tiuHd50K_g1ucwBuXHUnOiVq-082Exyq0lZ0BRA-CaAuzyFAnuUreYURPkt-g_WPaVpBhQGBRo2wGGqW5iHcPLRmHHtbCc7wTEV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8149" y="1455421"/>
            <a:ext cx="3637101" cy="43802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lh3.googleusercontent.com/5WW1LIsFh5IakVCZT2UOcrh0_R99ZSO35QhI3wpPw-Zj49LzAfbvddpk7-LHOgqV9hlcj2ke40-fKVUGQG9o8MmsC_TM1sxY_Cy_-zY72-IeiI02HERBwhQ4_tLVdRkLkUN4Uvd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8149" y="1455421"/>
            <a:ext cx="3612286" cy="432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6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 xmlns:a16="http://schemas.microsoft.com/office/drawing/2014/main" id="{62542EEC-4F7C-4AE2-933E-EAC8EB3FA3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57A1A07-38F9-4A51-A6A3-026CBCF123EE}"/>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dirty="0"/>
              <a:t>Dataset</a:t>
            </a:r>
          </a:p>
        </p:txBody>
      </p:sp>
      <p:sp>
        <p:nvSpPr>
          <p:cNvPr id="73" name="Rectangle 72">
            <a:extLst>
              <a:ext uri="{FF2B5EF4-FFF2-40B4-BE49-F238E27FC236}">
                <a16:creationId xmlns="" xmlns:a16="http://schemas.microsoft.com/office/drawing/2014/main" id="{B81933D1-5615-42C7-9C0B-4EB7105CCE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 xmlns:a16="http://schemas.microsoft.com/office/drawing/2014/main" id="{032D8612-31EB-44CF-A1D0-14FD4C70542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78" name="Rectangle 77">
              <a:extLst>
                <a:ext uri="{FF2B5EF4-FFF2-40B4-BE49-F238E27FC236}">
                  <a16:creationId xmlns="" xmlns:a16="http://schemas.microsoft.com/office/drawing/2014/main" id="{F19A4A0F-1B59-4DB0-9764-D10936E987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a:extLst>
              <a:ext uri="{FF2B5EF4-FFF2-40B4-BE49-F238E27FC236}">
                <a16:creationId xmlns="" xmlns:a16="http://schemas.microsoft.com/office/drawing/2014/main" id="{86AC6D5A-C2F2-4E22-BB71-0D5811D517AB}"/>
              </a:ext>
            </a:extLst>
          </p:cNvPr>
          <p:cNvSpPr>
            <a:spLocks noGrp="1"/>
          </p:cNvSpPr>
          <p:nvPr>
            <p:ph type="dt" sz="half" idx="10"/>
          </p:nvPr>
        </p:nvSpPr>
        <p:spPr>
          <a:xfrm>
            <a:off x="7041856" y="649224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Tianyu Lu</a:t>
            </a:r>
          </a:p>
        </p:txBody>
      </p:sp>
      <p:sp>
        <p:nvSpPr>
          <p:cNvPr id="5" name="Slide Number Placeholder 4">
            <a:extLst>
              <a:ext uri="{FF2B5EF4-FFF2-40B4-BE49-F238E27FC236}">
                <a16:creationId xmlns="" xmlns:a16="http://schemas.microsoft.com/office/drawing/2014/main" id="{C3127DCE-DB24-4B90-BCC5-099319E81918}"/>
              </a:ext>
            </a:extLst>
          </p:cNvPr>
          <p:cNvSpPr>
            <a:spLocks noGrp="1"/>
          </p:cNvSpPr>
          <p:nvPr>
            <p:ph type="sldNum" sz="quarter" idx="12"/>
          </p:nvPr>
        </p:nvSpPr>
        <p:spPr>
          <a:xfrm>
            <a:off x="10050086" y="6492240"/>
            <a:ext cx="1303713" cy="365125"/>
          </a:xfrm>
        </p:spPr>
        <p:txBody>
          <a:bodyPr vert="horz" lIns="91440" tIns="45720" rIns="91440" bIns="45720" rtlCol="0" anchor="ctr">
            <a:normAutofit/>
          </a:bodyPr>
          <a:lstStyle/>
          <a:p>
            <a:pPr>
              <a:spcAft>
                <a:spcPts val="600"/>
              </a:spcAft>
              <a:defRPr/>
            </a:pPr>
            <a:fld id="{947AAB2B-65A1-4883-BAEE-D4407169C9A3}" type="slidenum">
              <a:rPr lang="en-US" smtClean="0">
                <a:solidFill>
                  <a:prstClr val="black">
                    <a:tint val="75000"/>
                  </a:prstClr>
                </a:solidFill>
                <a:latin typeface="Calibri" panose="020F0502020204030204"/>
              </a:rPr>
              <a:pPr>
                <a:spcAft>
                  <a:spcPts val="600"/>
                </a:spcAft>
                <a:defRPr/>
              </a:pPr>
              <a:t>4</a:t>
            </a:fld>
            <a:endParaRPr lang="en-US">
              <a:solidFill>
                <a:prstClr val="black">
                  <a:tint val="75000"/>
                </a:prstClr>
              </a:solidFill>
              <a:latin typeface="Calibri" panose="020F0502020204030204"/>
            </a:endParaRPr>
          </a:p>
        </p:txBody>
      </p:sp>
      <p:pic>
        <p:nvPicPr>
          <p:cNvPr id="6" name="Picture 5">
            <a:extLst>
              <a:ext uri="{FF2B5EF4-FFF2-40B4-BE49-F238E27FC236}">
                <a16:creationId xmlns="" xmlns:a16="http://schemas.microsoft.com/office/drawing/2014/main" id="{9863FB52-5758-4EBE-86AE-1A9740017AFC}"/>
              </a:ext>
            </a:extLst>
          </p:cNvPr>
          <p:cNvPicPr>
            <a:picLocks noChangeAspect="1"/>
          </p:cNvPicPr>
          <p:nvPr/>
        </p:nvPicPr>
        <p:blipFill>
          <a:blip r:embed="rId3"/>
          <a:stretch>
            <a:fillRect/>
          </a:stretch>
        </p:blipFill>
        <p:spPr>
          <a:xfrm>
            <a:off x="540634" y="631364"/>
            <a:ext cx="5851099" cy="5722195"/>
          </a:xfrm>
          <a:prstGeom prst="rect">
            <a:avLst/>
          </a:prstGeom>
        </p:spPr>
      </p:pic>
    </p:spTree>
    <p:extLst>
      <p:ext uri="{BB962C8B-B14F-4D97-AF65-F5344CB8AC3E}">
        <p14:creationId xmlns:p14="http://schemas.microsoft.com/office/powerpoint/2010/main" val="8213115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0D5D19D-0789-4518-B5DC-D47ADF69D2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57A1A07-38F9-4A51-A6A3-026CBCF123EE}"/>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dirty="0" err="1"/>
              <a:t>MaSIF</a:t>
            </a:r>
            <a:endParaRPr lang="en-US" sz="5400" dirty="0"/>
          </a:p>
        </p:txBody>
      </p:sp>
      <p:grpSp>
        <p:nvGrpSpPr>
          <p:cNvPr id="13" name="Group 12">
            <a:extLst>
              <a:ext uri="{FF2B5EF4-FFF2-40B4-BE49-F238E27FC236}">
                <a16:creationId xmlns="" xmlns:a16="http://schemas.microsoft.com/office/drawing/2014/main" id="{032D8612-31EB-44CF-A1D0-14FD4C70542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3154317"/>
            <a:ext cx="731521" cy="673460"/>
            <a:chOff x="3940602" y="308034"/>
            <a:chExt cx="2116791" cy="3428999"/>
          </a:xfrm>
          <a:solidFill>
            <a:schemeClr val="accent4"/>
          </a:solidFill>
        </p:grpSpPr>
        <p:sp>
          <p:nvSpPr>
            <p:cNvPr id="14" name="Rectangle 13">
              <a:extLst>
                <a:ext uri="{FF2B5EF4-FFF2-40B4-BE49-F238E27FC236}">
                  <a16:creationId xmlns="" xmlns:a16="http://schemas.microsoft.com/office/drawing/2014/main" id="{F19A4A0F-1B59-4DB0-9764-D10936E987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 xmlns:a16="http://schemas.microsoft.com/office/drawing/2014/main" id="{B81933D1-5615-42C7-9C0B-4EB7105CCE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 xmlns:a16="http://schemas.microsoft.com/office/drawing/2014/main" id="{86AC6D5A-C2F2-4E22-BB71-0D5811D517AB}"/>
              </a:ext>
            </a:extLst>
          </p:cNvPr>
          <p:cNvSpPr>
            <a:spLocks noGrp="1"/>
          </p:cNvSpPr>
          <p:nvPr>
            <p:ph type="dt" sz="half" idx="10"/>
          </p:nvPr>
        </p:nvSpPr>
        <p:spPr>
          <a:xfrm>
            <a:off x="5922492" y="649224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Tianyu Lu</a:t>
            </a:r>
          </a:p>
        </p:txBody>
      </p:sp>
      <p:sp>
        <p:nvSpPr>
          <p:cNvPr id="5" name="Slide Number Placeholder 4">
            <a:extLst>
              <a:ext uri="{FF2B5EF4-FFF2-40B4-BE49-F238E27FC236}">
                <a16:creationId xmlns="" xmlns:a16="http://schemas.microsoft.com/office/drawing/2014/main" id="{C3127DCE-DB24-4B90-BCC5-099319E81918}"/>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defRPr/>
            </a:pPr>
            <a:fld id="{947AAB2B-65A1-4883-BAEE-D4407169C9A3}" type="slidenum">
              <a:rPr lang="en-US" smtClean="0">
                <a:solidFill>
                  <a:prstClr val="black">
                    <a:tint val="75000"/>
                  </a:prstClr>
                </a:solidFill>
                <a:latin typeface="Calibri" panose="020F0502020204030204"/>
              </a:rPr>
              <a:pPr>
                <a:spcAft>
                  <a:spcPts val="600"/>
                </a:spcAft>
                <a:defRPr/>
              </a:pPr>
              <a:t>40</a:t>
            </a:fld>
            <a:endParaRPr lang="en-US">
              <a:solidFill>
                <a:prstClr val="black">
                  <a:tint val="75000"/>
                </a:prstClr>
              </a:solidFill>
              <a:latin typeface="Calibri" panose="020F0502020204030204"/>
            </a:endParaRPr>
          </a:p>
        </p:txBody>
      </p:sp>
      <p:pic>
        <p:nvPicPr>
          <p:cNvPr id="8" name="Picture 7">
            <a:extLst>
              <a:ext uri="{FF2B5EF4-FFF2-40B4-BE49-F238E27FC236}">
                <a16:creationId xmlns="" xmlns:a16="http://schemas.microsoft.com/office/drawing/2014/main" id="{B7B5AEE1-E95C-45AA-99C9-B3E2221A165C}"/>
              </a:ext>
            </a:extLst>
          </p:cNvPr>
          <p:cNvPicPr>
            <a:picLocks noChangeAspect="1"/>
          </p:cNvPicPr>
          <p:nvPr/>
        </p:nvPicPr>
        <p:blipFill rotWithShape="1">
          <a:blip r:embed="rId3"/>
          <a:srcRect l="8635" t="19651"/>
          <a:stretch/>
        </p:blipFill>
        <p:spPr>
          <a:xfrm>
            <a:off x="5685810" y="345243"/>
            <a:ext cx="5839082" cy="5990179"/>
          </a:xfrm>
          <a:prstGeom prst="rect">
            <a:avLst/>
          </a:prstGeom>
        </p:spPr>
      </p:pic>
    </p:spTree>
    <p:extLst>
      <p:ext uri="{BB962C8B-B14F-4D97-AF65-F5344CB8AC3E}">
        <p14:creationId xmlns:p14="http://schemas.microsoft.com/office/powerpoint/2010/main" val="2801995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A6A2F6-F975-4273-A78A-E37893E1693C}"/>
              </a:ext>
            </a:extLst>
          </p:cNvPr>
          <p:cNvSpPr>
            <a:spLocks noGrp="1"/>
          </p:cNvSpPr>
          <p:nvPr>
            <p:ph type="title"/>
          </p:nvPr>
        </p:nvSpPr>
        <p:spPr/>
        <p:txBody>
          <a:bodyPr/>
          <a:lstStyle/>
          <a:p>
            <a:r>
              <a:rPr lang="en-US" dirty="0" err="1"/>
              <a:t>MaSIF</a:t>
            </a:r>
            <a:r>
              <a:rPr lang="en-US" dirty="0"/>
              <a:t> - Motivation</a:t>
            </a:r>
          </a:p>
        </p:txBody>
      </p:sp>
      <p:sp>
        <p:nvSpPr>
          <p:cNvPr id="3" name="Content Placeholder 2">
            <a:extLst>
              <a:ext uri="{FF2B5EF4-FFF2-40B4-BE49-F238E27FC236}">
                <a16:creationId xmlns="" xmlns:a16="http://schemas.microsoft.com/office/drawing/2014/main" id="{E8BE3E13-2D01-4562-AB44-38AFFB0F70C2}"/>
              </a:ext>
            </a:extLst>
          </p:cNvPr>
          <p:cNvSpPr>
            <a:spLocks noGrp="1"/>
          </p:cNvSpPr>
          <p:nvPr>
            <p:ph idx="1"/>
          </p:nvPr>
        </p:nvSpPr>
        <p:spPr>
          <a:xfrm>
            <a:off x="556114" y="1977663"/>
            <a:ext cx="3960446" cy="4351338"/>
          </a:xfrm>
        </p:spPr>
        <p:txBody>
          <a:bodyPr/>
          <a:lstStyle/>
          <a:p>
            <a:pPr marL="514350" indent="-514350">
              <a:buFont typeface="+mj-lt"/>
              <a:buAutoNum type="arabicPeriod"/>
            </a:pPr>
            <a:r>
              <a:rPr lang="en-US" dirty="0"/>
              <a:t>Given a DNA mimic protein, where should we dock </a:t>
            </a:r>
            <a:r>
              <a:rPr lang="en-US" dirty="0" err="1"/>
              <a:t>Myc</a:t>
            </a:r>
            <a:r>
              <a:rPr lang="en-US" dirty="0"/>
              <a:t>-Max?</a:t>
            </a:r>
          </a:p>
          <a:p>
            <a:pPr marL="514350" indent="-514350">
              <a:buFont typeface="+mj-lt"/>
              <a:buAutoNum type="arabicPeriod"/>
            </a:pPr>
            <a:endParaRPr lang="en-US" dirty="0"/>
          </a:p>
          <a:p>
            <a:pPr marL="514350" indent="-514350">
              <a:buFont typeface="+mj-lt"/>
              <a:buAutoNum type="arabicPeriod"/>
            </a:pPr>
            <a:r>
              <a:rPr lang="en-US" dirty="0"/>
              <a:t>Are there other surfaces in the PDB that can bind </a:t>
            </a:r>
            <a:r>
              <a:rPr lang="en-US" dirty="0" err="1"/>
              <a:t>Myc</a:t>
            </a:r>
            <a:r>
              <a:rPr lang="en-US" dirty="0"/>
              <a:t>-Max?</a:t>
            </a:r>
          </a:p>
        </p:txBody>
      </p:sp>
      <p:sp>
        <p:nvSpPr>
          <p:cNvPr id="4" name="Date Placeholder 3">
            <a:extLst>
              <a:ext uri="{FF2B5EF4-FFF2-40B4-BE49-F238E27FC236}">
                <a16:creationId xmlns="" xmlns:a16="http://schemas.microsoft.com/office/drawing/2014/main" id="{0B27C2C4-FA08-4623-B8F5-120C90F04C83}"/>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2BD097E5-8FA9-4680-BA5B-06A1A7D1F52C}"/>
              </a:ext>
            </a:extLst>
          </p:cNvPr>
          <p:cNvSpPr>
            <a:spLocks noGrp="1"/>
          </p:cNvSpPr>
          <p:nvPr>
            <p:ph type="sldNum" sz="quarter" idx="12"/>
          </p:nvPr>
        </p:nvSpPr>
        <p:spPr/>
        <p:txBody>
          <a:bodyPr/>
          <a:lstStyle/>
          <a:p>
            <a:fld id="{947AAB2B-65A1-4883-BAEE-D4407169C9A3}" type="slidenum">
              <a:rPr lang="en-US" smtClean="0"/>
              <a:t>41</a:t>
            </a:fld>
            <a:endParaRPr lang="en-US"/>
          </a:p>
        </p:txBody>
      </p:sp>
      <p:pic>
        <p:nvPicPr>
          <p:cNvPr id="17410" name="Picture 2">
            <a:extLst>
              <a:ext uri="{FF2B5EF4-FFF2-40B4-BE49-F238E27FC236}">
                <a16:creationId xmlns="" xmlns:a16="http://schemas.microsoft.com/office/drawing/2014/main" id="{885C879B-8B0A-465A-9A2B-DA920E37E79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1312" b="21900"/>
          <a:stretch/>
        </p:blipFill>
        <p:spPr bwMode="auto">
          <a:xfrm>
            <a:off x="4234473" y="681037"/>
            <a:ext cx="7119327" cy="59349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 xmlns:a16="http://schemas.microsoft.com/office/drawing/2014/main" id="{ED9EA1DA-1639-4FF9-8B5D-0179AF02114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1472" t="11312" r="47671" b="48251"/>
          <a:stretch/>
        </p:blipFill>
        <p:spPr bwMode="auto">
          <a:xfrm rot="366142">
            <a:off x="7956063" y="1136050"/>
            <a:ext cx="1484924" cy="35933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 xmlns:a16="http://schemas.microsoft.com/office/drawing/2014/main" id="{7E4840D9-0DF4-41A2-A5F5-14F68869A11A}"/>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1472" t="11312" r="47671" b="48251"/>
          <a:stretch/>
        </p:blipFill>
        <p:spPr bwMode="auto">
          <a:xfrm rot="1391865">
            <a:off x="10210800" y="1632317"/>
            <a:ext cx="1484924" cy="35933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 xmlns:a16="http://schemas.microsoft.com/office/drawing/2014/main" id="{E16B07BE-DFB4-4304-8F37-947CA7AA75A7}"/>
              </a:ext>
            </a:extLst>
          </p:cNvPr>
          <p:cNvSpPr/>
          <p:nvPr/>
        </p:nvSpPr>
        <p:spPr>
          <a:xfrm>
            <a:off x="4978155" y="6233258"/>
            <a:ext cx="1289539" cy="48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78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391F78-F5D5-443E-9D91-44D49F293716}"/>
              </a:ext>
            </a:extLst>
          </p:cNvPr>
          <p:cNvSpPr>
            <a:spLocks noGrp="1"/>
          </p:cNvSpPr>
          <p:nvPr>
            <p:ph type="title"/>
          </p:nvPr>
        </p:nvSpPr>
        <p:spPr/>
        <p:txBody>
          <a:bodyPr/>
          <a:lstStyle/>
          <a:p>
            <a:r>
              <a:rPr lang="en-US" dirty="0" err="1"/>
              <a:t>MaSIF</a:t>
            </a:r>
            <a:r>
              <a:rPr lang="en-US" dirty="0"/>
              <a:t> Search</a:t>
            </a:r>
          </a:p>
        </p:txBody>
      </p:sp>
      <p:sp>
        <p:nvSpPr>
          <p:cNvPr id="3" name="Content Placeholder 2">
            <a:extLst>
              <a:ext uri="{FF2B5EF4-FFF2-40B4-BE49-F238E27FC236}">
                <a16:creationId xmlns="" xmlns:a16="http://schemas.microsoft.com/office/drawing/2014/main" id="{74F1E074-5838-4B03-BED3-E8450FBAB29D}"/>
              </a:ext>
            </a:extLst>
          </p:cNvPr>
          <p:cNvSpPr>
            <a:spLocks noGrp="1"/>
          </p:cNvSpPr>
          <p:nvPr>
            <p:ph idx="1"/>
          </p:nvPr>
        </p:nvSpPr>
        <p:spPr/>
        <p:txBody>
          <a:bodyPr/>
          <a:lstStyle/>
          <a:p>
            <a:r>
              <a:rPr lang="en-US" b="1" dirty="0"/>
              <a:t>M</a:t>
            </a:r>
            <a:r>
              <a:rPr lang="en-US" dirty="0"/>
              <a:t>olecul</a:t>
            </a:r>
            <a:r>
              <a:rPr lang="en-US" b="1" dirty="0"/>
              <a:t>a</a:t>
            </a:r>
            <a:r>
              <a:rPr lang="en-US" dirty="0"/>
              <a:t>r </a:t>
            </a:r>
            <a:r>
              <a:rPr lang="en-US" b="1" dirty="0"/>
              <a:t>S</a:t>
            </a:r>
            <a:r>
              <a:rPr lang="en-US" dirty="0"/>
              <a:t>urface </a:t>
            </a:r>
            <a:r>
              <a:rPr lang="en-US" b="1" dirty="0"/>
              <a:t>I</a:t>
            </a:r>
            <a:r>
              <a:rPr lang="en-US" dirty="0"/>
              <a:t>nteraction </a:t>
            </a:r>
            <a:r>
              <a:rPr lang="en-US" b="1" dirty="0"/>
              <a:t>F</a:t>
            </a:r>
            <a:r>
              <a:rPr lang="en-US" dirty="0"/>
              <a:t>ingerprints</a:t>
            </a:r>
          </a:p>
        </p:txBody>
      </p:sp>
      <p:sp>
        <p:nvSpPr>
          <p:cNvPr id="4" name="Date Placeholder 3">
            <a:extLst>
              <a:ext uri="{FF2B5EF4-FFF2-40B4-BE49-F238E27FC236}">
                <a16:creationId xmlns="" xmlns:a16="http://schemas.microsoft.com/office/drawing/2014/main" id="{42446730-E6F2-4981-BA20-35A3915AE3F3}"/>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0C80F8A7-7C08-4DEE-9DF7-F49A041D5492}"/>
              </a:ext>
            </a:extLst>
          </p:cNvPr>
          <p:cNvSpPr>
            <a:spLocks noGrp="1"/>
          </p:cNvSpPr>
          <p:nvPr>
            <p:ph type="sldNum" sz="quarter" idx="12"/>
          </p:nvPr>
        </p:nvSpPr>
        <p:spPr/>
        <p:txBody>
          <a:bodyPr/>
          <a:lstStyle/>
          <a:p>
            <a:fld id="{947AAB2B-65A1-4883-BAEE-D4407169C9A3}" type="slidenum">
              <a:rPr lang="en-US" smtClean="0"/>
              <a:t>42</a:t>
            </a:fld>
            <a:endParaRPr lang="en-US"/>
          </a:p>
        </p:txBody>
      </p:sp>
      <p:pic>
        <p:nvPicPr>
          <p:cNvPr id="6" name="Picture 5">
            <a:extLst>
              <a:ext uri="{FF2B5EF4-FFF2-40B4-BE49-F238E27FC236}">
                <a16:creationId xmlns="" xmlns:a16="http://schemas.microsoft.com/office/drawing/2014/main" id="{36242F82-9308-4E12-A7C8-7E98A52B8AE2}"/>
              </a:ext>
            </a:extLst>
          </p:cNvPr>
          <p:cNvPicPr>
            <a:picLocks noChangeAspect="1"/>
          </p:cNvPicPr>
          <p:nvPr/>
        </p:nvPicPr>
        <p:blipFill>
          <a:blip r:embed="rId2"/>
          <a:stretch>
            <a:fillRect/>
          </a:stretch>
        </p:blipFill>
        <p:spPr>
          <a:xfrm>
            <a:off x="3495797" y="2450208"/>
            <a:ext cx="5200406" cy="3726755"/>
          </a:xfrm>
          <a:prstGeom prst="rect">
            <a:avLst/>
          </a:prstGeom>
        </p:spPr>
      </p:pic>
    </p:spTree>
    <p:extLst>
      <p:ext uri="{BB962C8B-B14F-4D97-AF65-F5344CB8AC3E}">
        <p14:creationId xmlns:p14="http://schemas.microsoft.com/office/powerpoint/2010/main" val="14655753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BD9D8F-5CCE-4FF8-B821-C7522C168F22}"/>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05F17F1-932A-409D-87B8-5548E08F310E}"/>
              </a:ext>
            </a:extLst>
          </p:cNvPr>
          <p:cNvSpPr>
            <a:spLocks noGrp="1"/>
          </p:cNvSpPr>
          <p:nvPr>
            <p:ph idx="1"/>
          </p:nvPr>
        </p:nvSpPr>
        <p:spPr/>
        <p:txBody>
          <a:bodyPr/>
          <a:lstStyle/>
          <a:p>
            <a:endParaRPr lang="en-US"/>
          </a:p>
        </p:txBody>
      </p:sp>
      <p:sp>
        <p:nvSpPr>
          <p:cNvPr id="4" name="Date Placeholder 3">
            <a:extLst>
              <a:ext uri="{FF2B5EF4-FFF2-40B4-BE49-F238E27FC236}">
                <a16:creationId xmlns="" xmlns:a16="http://schemas.microsoft.com/office/drawing/2014/main" id="{B74DDBA3-B3B2-43AA-B73E-5B8345E97FF3}"/>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D19CE58E-71C9-4A96-863C-5F675869C584}"/>
              </a:ext>
            </a:extLst>
          </p:cNvPr>
          <p:cNvSpPr>
            <a:spLocks noGrp="1"/>
          </p:cNvSpPr>
          <p:nvPr>
            <p:ph type="sldNum" sz="quarter" idx="12"/>
          </p:nvPr>
        </p:nvSpPr>
        <p:spPr/>
        <p:txBody>
          <a:bodyPr/>
          <a:lstStyle/>
          <a:p>
            <a:fld id="{947AAB2B-65A1-4883-BAEE-D4407169C9A3}" type="slidenum">
              <a:rPr lang="en-US" smtClean="0"/>
              <a:t>43</a:t>
            </a:fld>
            <a:endParaRPr lang="en-US"/>
          </a:p>
        </p:txBody>
      </p:sp>
      <p:pic>
        <p:nvPicPr>
          <p:cNvPr id="6" name="Picture 5">
            <a:extLst>
              <a:ext uri="{FF2B5EF4-FFF2-40B4-BE49-F238E27FC236}">
                <a16:creationId xmlns="" xmlns:a16="http://schemas.microsoft.com/office/drawing/2014/main" id="{BB8CE5DD-11B8-4815-BE90-70F09FE1FFB8}"/>
              </a:ext>
            </a:extLst>
          </p:cNvPr>
          <p:cNvPicPr>
            <a:picLocks noChangeAspect="1"/>
          </p:cNvPicPr>
          <p:nvPr/>
        </p:nvPicPr>
        <p:blipFill>
          <a:blip r:embed="rId2"/>
          <a:stretch>
            <a:fillRect/>
          </a:stretch>
        </p:blipFill>
        <p:spPr>
          <a:xfrm>
            <a:off x="1769737" y="0"/>
            <a:ext cx="8652526" cy="6858000"/>
          </a:xfrm>
          <a:prstGeom prst="rect">
            <a:avLst/>
          </a:prstGeom>
        </p:spPr>
      </p:pic>
    </p:spTree>
    <p:extLst>
      <p:ext uri="{BB962C8B-B14F-4D97-AF65-F5344CB8AC3E}">
        <p14:creationId xmlns:p14="http://schemas.microsoft.com/office/powerpoint/2010/main" val="4791160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D5E573-81F9-43C0-AD95-FF076F27038B}"/>
              </a:ext>
            </a:extLst>
          </p:cNvPr>
          <p:cNvSpPr>
            <a:spLocks noGrp="1"/>
          </p:cNvSpPr>
          <p:nvPr>
            <p:ph type="title"/>
          </p:nvPr>
        </p:nvSpPr>
        <p:spPr>
          <a:xfrm>
            <a:off x="838200" y="365126"/>
            <a:ext cx="10515600" cy="664294"/>
          </a:xfrm>
        </p:spPr>
        <p:txBody>
          <a:bodyPr>
            <a:normAutofit fontScale="90000"/>
          </a:bodyPr>
          <a:lstStyle/>
          <a:p>
            <a:r>
              <a:rPr lang="en-US" dirty="0" err="1" smtClean="0">
                <a:solidFill>
                  <a:schemeClr val="bg1"/>
                </a:solidFill>
              </a:rPr>
              <a:t>MaSIF</a:t>
            </a:r>
            <a:r>
              <a:rPr lang="en-US" dirty="0" smtClean="0">
                <a:solidFill>
                  <a:schemeClr val="bg1"/>
                </a:solidFill>
              </a:rPr>
              <a:t> Search on 5’-CACGTG-3’</a:t>
            </a:r>
            <a:endParaRPr lang="en-US" dirty="0">
              <a:solidFill>
                <a:schemeClr val="bg1"/>
              </a:solidFill>
            </a:endParaRPr>
          </a:p>
        </p:txBody>
      </p:sp>
      <p:sp>
        <p:nvSpPr>
          <p:cNvPr id="5" name="Slide Number Placeholder 4">
            <a:extLst>
              <a:ext uri="{FF2B5EF4-FFF2-40B4-BE49-F238E27FC236}">
                <a16:creationId xmlns="" xmlns:a16="http://schemas.microsoft.com/office/drawing/2014/main" id="{3F58D550-EC63-42A9-A688-9922D53E7BA1}"/>
              </a:ext>
            </a:extLst>
          </p:cNvPr>
          <p:cNvSpPr>
            <a:spLocks noGrp="1"/>
          </p:cNvSpPr>
          <p:nvPr>
            <p:ph type="sldNum" sz="quarter" idx="12"/>
          </p:nvPr>
        </p:nvSpPr>
        <p:spPr/>
        <p:txBody>
          <a:bodyPr/>
          <a:lstStyle/>
          <a:p>
            <a:fld id="{947AAB2B-65A1-4883-BAEE-D4407169C9A3}" type="slidenum">
              <a:rPr lang="en-US" smtClean="0"/>
              <a:t>44</a:t>
            </a:fld>
            <a:endParaRPr lang="en-US"/>
          </a:p>
        </p:txBody>
      </p:sp>
      <p:sp>
        <p:nvSpPr>
          <p:cNvPr id="3" name="Content Placeholder 2">
            <a:extLst>
              <a:ext uri="{FF2B5EF4-FFF2-40B4-BE49-F238E27FC236}">
                <a16:creationId xmlns="" xmlns:a16="http://schemas.microsoft.com/office/drawing/2014/main" id="{5416ACA1-2734-448F-90DA-24882AC21A2B}"/>
              </a:ext>
            </a:extLst>
          </p:cNvPr>
          <p:cNvSpPr>
            <a:spLocks noGrp="1"/>
          </p:cNvSpPr>
          <p:nvPr>
            <p:ph idx="1"/>
          </p:nvPr>
        </p:nvSpPr>
        <p:spPr>
          <a:xfrm>
            <a:off x="1275430" y="5857513"/>
            <a:ext cx="1364253" cy="498835"/>
          </a:xfrm>
        </p:spPr>
        <p:txBody>
          <a:bodyPr/>
          <a:lstStyle/>
          <a:p>
            <a:pPr marL="0" indent="0">
              <a:buNone/>
            </a:pPr>
            <a:r>
              <a:rPr lang="en-US" dirty="0">
                <a:solidFill>
                  <a:schemeClr val="bg1"/>
                </a:solidFill>
              </a:rPr>
              <a:t>MSMS</a:t>
            </a:r>
          </a:p>
        </p:txBody>
      </p:sp>
      <p:sp>
        <p:nvSpPr>
          <p:cNvPr id="8" name="Content Placeholder 2">
            <a:extLst>
              <a:ext uri="{FF2B5EF4-FFF2-40B4-BE49-F238E27FC236}">
                <a16:creationId xmlns="" xmlns:a16="http://schemas.microsoft.com/office/drawing/2014/main" id="{DEF976CA-DFCD-4801-B3E9-76293C18EF16}"/>
              </a:ext>
            </a:extLst>
          </p:cNvPr>
          <p:cNvSpPr txBox="1">
            <a:spLocks/>
          </p:cNvSpPr>
          <p:nvPr/>
        </p:nvSpPr>
        <p:spPr>
          <a:xfrm>
            <a:off x="3500887" y="5857513"/>
            <a:ext cx="2106283" cy="72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Electron Donors/Acceptors</a:t>
            </a:r>
          </a:p>
        </p:txBody>
      </p:sp>
      <p:sp>
        <p:nvSpPr>
          <p:cNvPr id="9" name="Content Placeholder 2">
            <a:extLst>
              <a:ext uri="{FF2B5EF4-FFF2-40B4-BE49-F238E27FC236}">
                <a16:creationId xmlns="" xmlns:a16="http://schemas.microsoft.com/office/drawing/2014/main" id="{C90D40BA-6039-4AA4-9C0F-72704F4EF70C}"/>
              </a:ext>
            </a:extLst>
          </p:cNvPr>
          <p:cNvSpPr txBox="1">
            <a:spLocks/>
          </p:cNvSpPr>
          <p:nvPr/>
        </p:nvSpPr>
        <p:spPr>
          <a:xfrm>
            <a:off x="6284187" y="5935928"/>
            <a:ext cx="1885344" cy="56778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Electrostatics</a:t>
            </a:r>
          </a:p>
        </p:txBody>
      </p:sp>
      <p:sp>
        <p:nvSpPr>
          <p:cNvPr id="10" name="Content Placeholder 2">
            <a:extLst>
              <a:ext uri="{FF2B5EF4-FFF2-40B4-BE49-F238E27FC236}">
                <a16:creationId xmlns="" xmlns:a16="http://schemas.microsoft.com/office/drawing/2014/main" id="{89CA5822-CC4A-419E-AAC8-E4EF5DE17E4C}"/>
              </a:ext>
            </a:extLst>
          </p:cNvPr>
          <p:cNvSpPr txBox="1">
            <a:spLocks/>
          </p:cNvSpPr>
          <p:nvPr/>
        </p:nvSpPr>
        <p:spPr>
          <a:xfrm>
            <a:off x="8975943" y="5857511"/>
            <a:ext cx="1571445" cy="72461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Generate fingerprints</a:t>
            </a:r>
          </a:p>
        </p:txBody>
      </p:sp>
      <p:pic>
        <p:nvPicPr>
          <p:cNvPr id="7" name="Picture 6">
            <a:extLst>
              <a:ext uri="{FF2B5EF4-FFF2-40B4-BE49-F238E27FC236}">
                <a16:creationId xmlns="" xmlns:a16="http://schemas.microsoft.com/office/drawing/2014/main" id="{F27CD8BF-1AC9-4B12-B25A-98156D99B06A}"/>
              </a:ext>
            </a:extLst>
          </p:cNvPr>
          <p:cNvPicPr>
            <a:picLocks noChangeAspect="1"/>
          </p:cNvPicPr>
          <p:nvPr/>
        </p:nvPicPr>
        <p:blipFill>
          <a:blip r:embed="rId2"/>
          <a:stretch>
            <a:fillRect/>
          </a:stretch>
        </p:blipFill>
        <p:spPr>
          <a:xfrm>
            <a:off x="838200" y="1079719"/>
            <a:ext cx="2149669" cy="4698562"/>
          </a:xfrm>
          <a:prstGeom prst="rect">
            <a:avLst/>
          </a:prstGeom>
        </p:spPr>
      </p:pic>
      <p:pic>
        <p:nvPicPr>
          <p:cNvPr id="11" name="Picture 10">
            <a:extLst>
              <a:ext uri="{FF2B5EF4-FFF2-40B4-BE49-F238E27FC236}">
                <a16:creationId xmlns="" xmlns:a16="http://schemas.microsoft.com/office/drawing/2014/main" id="{33AD1D8A-00B7-40B0-BC11-CE3D6B77D92C}"/>
              </a:ext>
            </a:extLst>
          </p:cNvPr>
          <p:cNvPicPr>
            <a:picLocks noChangeAspect="1"/>
          </p:cNvPicPr>
          <p:nvPr/>
        </p:nvPicPr>
        <p:blipFill>
          <a:blip r:embed="rId3"/>
          <a:stretch>
            <a:fillRect/>
          </a:stretch>
        </p:blipFill>
        <p:spPr>
          <a:xfrm>
            <a:off x="3417341" y="1130789"/>
            <a:ext cx="2032459" cy="4596421"/>
          </a:xfrm>
          <a:prstGeom prst="rect">
            <a:avLst/>
          </a:prstGeom>
        </p:spPr>
      </p:pic>
      <p:pic>
        <p:nvPicPr>
          <p:cNvPr id="12" name="Picture 11">
            <a:extLst>
              <a:ext uri="{FF2B5EF4-FFF2-40B4-BE49-F238E27FC236}">
                <a16:creationId xmlns="" xmlns:a16="http://schemas.microsoft.com/office/drawing/2014/main" id="{77932837-C0A5-4EEE-9EAF-EE290F189A35}"/>
              </a:ext>
            </a:extLst>
          </p:cNvPr>
          <p:cNvPicPr>
            <a:picLocks noChangeAspect="1"/>
          </p:cNvPicPr>
          <p:nvPr/>
        </p:nvPicPr>
        <p:blipFill>
          <a:blip r:embed="rId4"/>
          <a:stretch>
            <a:fillRect/>
          </a:stretch>
        </p:blipFill>
        <p:spPr>
          <a:xfrm>
            <a:off x="5879272" y="1199070"/>
            <a:ext cx="2036293" cy="4459857"/>
          </a:xfrm>
          <a:prstGeom prst="rect">
            <a:avLst/>
          </a:prstGeom>
        </p:spPr>
      </p:pic>
      <p:pic>
        <p:nvPicPr>
          <p:cNvPr id="13" name="Picture 12">
            <a:extLst>
              <a:ext uri="{FF2B5EF4-FFF2-40B4-BE49-F238E27FC236}">
                <a16:creationId xmlns="" xmlns:a16="http://schemas.microsoft.com/office/drawing/2014/main" id="{41D3A34C-4D8B-4747-9796-40C371B2ADFD}"/>
              </a:ext>
            </a:extLst>
          </p:cNvPr>
          <p:cNvPicPr>
            <a:picLocks noChangeAspect="1"/>
          </p:cNvPicPr>
          <p:nvPr/>
        </p:nvPicPr>
        <p:blipFill>
          <a:blip r:embed="rId5"/>
          <a:stretch>
            <a:fillRect/>
          </a:stretch>
        </p:blipFill>
        <p:spPr>
          <a:xfrm>
            <a:off x="8514929" y="1106891"/>
            <a:ext cx="2032459" cy="4552036"/>
          </a:xfrm>
          <a:prstGeom prst="rect">
            <a:avLst/>
          </a:prstGeom>
        </p:spPr>
      </p:pic>
      <p:cxnSp>
        <p:nvCxnSpPr>
          <p:cNvPr id="15" name="Straight Arrow Connector 14">
            <a:extLst>
              <a:ext uri="{FF2B5EF4-FFF2-40B4-BE49-F238E27FC236}">
                <a16:creationId xmlns="" xmlns:a16="http://schemas.microsoft.com/office/drawing/2014/main" id="{F60AFCBF-128A-4E1A-8983-F4DA58691CF6}"/>
              </a:ext>
            </a:extLst>
          </p:cNvPr>
          <p:cNvCxnSpPr>
            <a:stCxn id="3" idx="3"/>
          </p:cNvCxnSpPr>
          <p:nvPr/>
        </p:nvCxnSpPr>
        <p:spPr>
          <a:xfrm flipV="1">
            <a:off x="2639683" y="6106930"/>
            <a:ext cx="777658"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393B78A2-CF5E-4D62-86FC-8673CEE41738}"/>
              </a:ext>
            </a:extLst>
          </p:cNvPr>
          <p:cNvCxnSpPr/>
          <p:nvPr/>
        </p:nvCxnSpPr>
        <p:spPr>
          <a:xfrm flipV="1">
            <a:off x="5518985" y="6093043"/>
            <a:ext cx="777658"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D977BE90-5197-40CF-9512-C9098B110249}"/>
              </a:ext>
            </a:extLst>
          </p:cNvPr>
          <p:cNvCxnSpPr/>
          <p:nvPr/>
        </p:nvCxnSpPr>
        <p:spPr>
          <a:xfrm flipV="1">
            <a:off x="8100045" y="6106929"/>
            <a:ext cx="777658"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9242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671F0D-C5FD-4EF6-BE6E-C206352BCB03}"/>
              </a:ext>
            </a:extLst>
          </p:cNvPr>
          <p:cNvSpPr>
            <a:spLocks noGrp="1"/>
          </p:cNvSpPr>
          <p:nvPr>
            <p:ph type="title"/>
          </p:nvPr>
        </p:nvSpPr>
        <p:spPr/>
        <p:txBody>
          <a:bodyPr/>
          <a:lstStyle/>
          <a:p>
            <a:r>
              <a:rPr lang="en-US" dirty="0" err="1"/>
              <a:t>MaSIF</a:t>
            </a:r>
            <a:r>
              <a:rPr lang="en-US" dirty="0"/>
              <a:t> Search on </a:t>
            </a:r>
            <a:r>
              <a:rPr lang="en-US" dirty="0" smtClean="0"/>
              <a:t>DNA Mimics</a:t>
            </a:r>
            <a:endParaRPr lang="en-US" dirty="0"/>
          </a:p>
        </p:txBody>
      </p:sp>
      <p:sp>
        <p:nvSpPr>
          <p:cNvPr id="3" name="Content Placeholder 2">
            <a:extLst>
              <a:ext uri="{FF2B5EF4-FFF2-40B4-BE49-F238E27FC236}">
                <a16:creationId xmlns="" xmlns:a16="http://schemas.microsoft.com/office/drawing/2014/main" id="{2B61A839-3861-46A3-908A-F77EE2AC020D}"/>
              </a:ext>
            </a:extLst>
          </p:cNvPr>
          <p:cNvSpPr>
            <a:spLocks noGrp="1"/>
          </p:cNvSpPr>
          <p:nvPr>
            <p:ph idx="1"/>
          </p:nvPr>
        </p:nvSpPr>
        <p:spPr/>
        <p:txBody>
          <a:bodyPr/>
          <a:lstStyle/>
          <a:p>
            <a:endParaRPr lang="en-US" dirty="0"/>
          </a:p>
        </p:txBody>
      </p:sp>
      <p:sp>
        <p:nvSpPr>
          <p:cNvPr id="4" name="Date Placeholder 3">
            <a:extLst>
              <a:ext uri="{FF2B5EF4-FFF2-40B4-BE49-F238E27FC236}">
                <a16:creationId xmlns="" xmlns:a16="http://schemas.microsoft.com/office/drawing/2014/main" id="{943941F1-E64F-4612-8ABA-95BBEDC32FF2}"/>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A54C51FB-BA08-4AF2-B0BB-BA22A67BC431}"/>
              </a:ext>
            </a:extLst>
          </p:cNvPr>
          <p:cNvSpPr>
            <a:spLocks noGrp="1"/>
          </p:cNvSpPr>
          <p:nvPr>
            <p:ph type="sldNum" sz="quarter" idx="12"/>
          </p:nvPr>
        </p:nvSpPr>
        <p:spPr/>
        <p:txBody>
          <a:bodyPr/>
          <a:lstStyle/>
          <a:p>
            <a:fld id="{947AAB2B-65A1-4883-BAEE-D4407169C9A3}" type="slidenum">
              <a:rPr lang="en-US" smtClean="0"/>
              <a:t>45</a:t>
            </a:fld>
            <a:endParaRPr lang="en-US"/>
          </a:p>
        </p:txBody>
      </p:sp>
      <p:pic>
        <p:nvPicPr>
          <p:cNvPr id="31746" name="Picture 2">
            <a:extLst>
              <a:ext uri="{FF2B5EF4-FFF2-40B4-BE49-F238E27FC236}">
                <a16:creationId xmlns="" xmlns:a16="http://schemas.microsoft.com/office/drawing/2014/main" id="{BF364CC3-BDE5-4F17-9779-D768925A7C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3988" y="1529971"/>
            <a:ext cx="5233455" cy="2011946"/>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 xmlns:a16="http://schemas.microsoft.com/office/drawing/2014/main" id="{347B7AA7-CF82-4346-8CE4-6C8BBFD563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384" y="1758008"/>
            <a:ext cx="5293333" cy="1652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 xmlns:a16="http://schemas.microsoft.com/office/drawing/2014/main" id="{320FA0ED-EC32-4AA4-B0A8-AD48E5867C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76" r="4901"/>
          <a:stretch/>
        </p:blipFill>
        <p:spPr bwMode="auto">
          <a:xfrm>
            <a:off x="320532" y="3791194"/>
            <a:ext cx="11550936" cy="218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857279-48C2-47D2-B7C4-67ACE8805938}"/>
              </a:ext>
            </a:extLst>
          </p:cNvPr>
          <p:cNvSpPr>
            <a:spLocks noGrp="1"/>
          </p:cNvSpPr>
          <p:nvPr>
            <p:ph type="title"/>
          </p:nvPr>
        </p:nvSpPr>
        <p:spPr/>
        <p:txBody>
          <a:bodyPr/>
          <a:lstStyle/>
          <a:p>
            <a:r>
              <a:rPr lang="en-US" dirty="0" err="1"/>
              <a:t>MaSIF</a:t>
            </a:r>
            <a:r>
              <a:rPr lang="en-US" dirty="0"/>
              <a:t> Search on 3wx4</a:t>
            </a:r>
          </a:p>
        </p:txBody>
      </p:sp>
      <p:sp>
        <p:nvSpPr>
          <p:cNvPr id="3" name="Content Placeholder 2">
            <a:extLst>
              <a:ext uri="{FF2B5EF4-FFF2-40B4-BE49-F238E27FC236}">
                <a16:creationId xmlns="" xmlns:a16="http://schemas.microsoft.com/office/drawing/2014/main" id="{A6EE7089-A6F3-4788-BD72-56F288B69A51}"/>
              </a:ext>
            </a:extLst>
          </p:cNvPr>
          <p:cNvSpPr>
            <a:spLocks noGrp="1"/>
          </p:cNvSpPr>
          <p:nvPr>
            <p:ph idx="1"/>
          </p:nvPr>
        </p:nvSpPr>
        <p:spPr/>
        <p:txBody>
          <a:bodyPr/>
          <a:lstStyle/>
          <a:p>
            <a:endParaRPr lang="en-US"/>
          </a:p>
        </p:txBody>
      </p:sp>
      <p:sp>
        <p:nvSpPr>
          <p:cNvPr id="5" name="Slide Number Placeholder 4">
            <a:extLst>
              <a:ext uri="{FF2B5EF4-FFF2-40B4-BE49-F238E27FC236}">
                <a16:creationId xmlns="" xmlns:a16="http://schemas.microsoft.com/office/drawing/2014/main" id="{056D5678-B121-4321-A0AC-DCB596B2182A}"/>
              </a:ext>
            </a:extLst>
          </p:cNvPr>
          <p:cNvSpPr>
            <a:spLocks noGrp="1"/>
          </p:cNvSpPr>
          <p:nvPr>
            <p:ph type="sldNum" sz="quarter" idx="12"/>
          </p:nvPr>
        </p:nvSpPr>
        <p:spPr/>
        <p:txBody>
          <a:bodyPr/>
          <a:lstStyle/>
          <a:p>
            <a:fld id="{947AAB2B-65A1-4883-BAEE-D4407169C9A3}" type="slidenum">
              <a:rPr lang="en-US" smtClean="0"/>
              <a:t>46</a:t>
            </a:fld>
            <a:endParaRPr lang="en-US"/>
          </a:p>
        </p:txBody>
      </p:sp>
      <p:pic>
        <p:nvPicPr>
          <p:cNvPr id="32770" name="Picture 2">
            <a:extLst>
              <a:ext uri="{FF2B5EF4-FFF2-40B4-BE49-F238E27FC236}">
                <a16:creationId xmlns="" xmlns:a16="http://schemas.microsoft.com/office/drawing/2014/main" id="{BFC6C74F-FFAB-49CC-90CB-9E9443CA5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466" y="1390403"/>
            <a:ext cx="2200276" cy="5221782"/>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a:extLst>
              <a:ext uri="{FF2B5EF4-FFF2-40B4-BE49-F238E27FC236}">
                <a16:creationId xmlns="" xmlns:a16="http://schemas.microsoft.com/office/drawing/2014/main" id="{F77CDDBC-A25A-4C3E-B99B-B4F819E15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336" y="1390403"/>
            <a:ext cx="2045327" cy="533024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 xmlns:a16="http://schemas.microsoft.com/office/drawing/2014/main" id="{A46C2C28-0C11-4FB7-9B4F-4DC72BACCB10}"/>
              </a:ext>
            </a:extLst>
          </p:cNvPr>
          <p:cNvSpPr>
            <a:spLocks noGrp="1"/>
          </p:cNvSpPr>
          <p:nvPr>
            <p:ph type="dt" sz="half" idx="10"/>
          </p:nvPr>
        </p:nvSpPr>
        <p:spPr/>
        <p:txBody>
          <a:bodyPr/>
          <a:lstStyle/>
          <a:p>
            <a:r>
              <a:rPr lang="en-US" dirty="0"/>
              <a:t>Tianyu Lu</a:t>
            </a:r>
          </a:p>
        </p:txBody>
      </p:sp>
      <p:pic>
        <p:nvPicPr>
          <p:cNvPr id="32778" name="Picture 10">
            <a:extLst>
              <a:ext uri="{FF2B5EF4-FFF2-40B4-BE49-F238E27FC236}">
                <a16:creationId xmlns="" xmlns:a16="http://schemas.microsoft.com/office/drawing/2014/main" id="{2E31F1EA-D04B-4FF3-8073-531E2CFEB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8257" y="1327575"/>
            <a:ext cx="2418305" cy="4939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81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466758-1DC2-490C-B8A3-139FBB4BDB30}"/>
              </a:ext>
            </a:extLst>
          </p:cNvPr>
          <p:cNvSpPr>
            <a:spLocks noGrp="1"/>
          </p:cNvSpPr>
          <p:nvPr>
            <p:ph type="title"/>
          </p:nvPr>
        </p:nvSpPr>
        <p:spPr/>
        <p:txBody>
          <a:bodyPr/>
          <a:lstStyle/>
          <a:p>
            <a:r>
              <a:rPr lang="en-US" dirty="0"/>
              <a:t>DNA Mimics vs Random Proteins</a:t>
            </a:r>
          </a:p>
        </p:txBody>
      </p:sp>
      <p:sp>
        <p:nvSpPr>
          <p:cNvPr id="3" name="Content Placeholder 2">
            <a:extLst>
              <a:ext uri="{FF2B5EF4-FFF2-40B4-BE49-F238E27FC236}">
                <a16:creationId xmlns="" xmlns:a16="http://schemas.microsoft.com/office/drawing/2014/main" id="{A45CF953-8443-4161-92B2-953DE6F80DEE}"/>
              </a:ext>
            </a:extLst>
          </p:cNvPr>
          <p:cNvSpPr>
            <a:spLocks noGrp="1"/>
          </p:cNvSpPr>
          <p:nvPr>
            <p:ph idx="1"/>
          </p:nvPr>
        </p:nvSpPr>
        <p:spPr>
          <a:xfrm>
            <a:off x="4990854" y="6137100"/>
            <a:ext cx="2861188" cy="584375"/>
          </a:xfrm>
        </p:spPr>
        <p:txBody>
          <a:bodyPr>
            <a:normAutofit/>
          </a:bodyPr>
          <a:lstStyle/>
          <a:p>
            <a:pPr marL="0" indent="0">
              <a:buNone/>
            </a:pPr>
            <a:r>
              <a:rPr lang="en-US" sz="2400" dirty="0"/>
              <a:t>Euclidean distance</a:t>
            </a:r>
          </a:p>
        </p:txBody>
      </p:sp>
      <p:sp>
        <p:nvSpPr>
          <p:cNvPr id="4" name="Date Placeholder 3">
            <a:extLst>
              <a:ext uri="{FF2B5EF4-FFF2-40B4-BE49-F238E27FC236}">
                <a16:creationId xmlns="" xmlns:a16="http://schemas.microsoft.com/office/drawing/2014/main" id="{D7DDCD6C-7450-4E6A-BE4E-236D05D0624D}"/>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CD828376-A827-41BB-99D6-EFD62CFBF672}"/>
              </a:ext>
            </a:extLst>
          </p:cNvPr>
          <p:cNvSpPr>
            <a:spLocks noGrp="1"/>
          </p:cNvSpPr>
          <p:nvPr>
            <p:ph type="sldNum" sz="quarter" idx="12"/>
          </p:nvPr>
        </p:nvSpPr>
        <p:spPr/>
        <p:txBody>
          <a:bodyPr/>
          <a:lstStyle/>
          <a:p>
            <a:fld id="{947AAB2B-65A1-4883-BAEE-D4407169C9A3}" type="slidenum">
              <a:rPr lang="en-US" smtClean="0"/>
              <a:t>47</a:t>
            </a:fld>
            <a:endParaRPr lang="en-US"/>
          </a:p>
        </p:txBody>
      </p:sp>
      <p:pic>
        <p:nvPicPr>
          <p:cNvPr id="29698" name="Picture 2">
            <a:extLst>
              <a:ext uri="{FF2B5EF4-FFF2-40B4-BE49-F238E27FC236}">
                <a16:creationId xmlns="" xmlns:a16="http://schemas.microsoft.com/office/drawing/2014/main" id="{B6736B22-0476-4DB7-BFCF-2C54D85A9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4777" y="1690688"/>
            <a:ext cx="6042446" cy="442052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 xmlns:a16="http://schemas.microsoft.com/office/drawing/2014/main" id="{CAC2F2E7-280C-4199-AEAA-4A99A9307E12}"/>
              </a:ext>
            </a:extLst>
          </p:cNvPr>
          <p:cNvSpPr txBox="1">
            <a:spLocks/>
          </p:cNvSpPr>
          <p:nvPr/>
        </p:nvSpPr>
        <p:spPr>
          <a:xfrm rot="16200000">
            <a:off x="828348" y="3437760"/>
            <a:ext cx="3908482" cy="584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Normalized Frequency</a:t>
            </a:r>
          </a:p>
        </p:txBody>
      </p:sp>
      <p:sp>
        <p:nvSpPr>
          <p:cNvPr id="8" name="Content Placeholder 2">
            <a:extLst>
              <a:ext uri="{FF2B5EF4-FFF2-40B4-BE49-F238E27FC236}">
                <a16:creationId xmlns="" xmlns:a16="http://schemas.microsoft.com/office/drawing/2014/main" id="{A45CF953-8443-4161-92B2-953DE6F80DEE}"/>
              </a:ext>
            </a:extLst>
          </p:cNvPr>
          <p:cNvSpPr txBox="1">
            <a:spLocks/>
          </p:cNvSpPr>
          <p:nvPr/>
        </p:nvSpPr>
        <p:spPr>
          <a:xfrm>
            <a:off x="6096000" y="2724063"/>
            <a:ext cx="2861188" cy="5843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Blue: DNA Mimics</a:t>
            </a:r>
          </a:p>
          <a:p>
            <a:pPr marL="0" indent="0">
              <a:buFont typeface="Arial" panose="020B0604020202020204" pitchFamily="34" charset="0"/>
              <a:buNone/>
            </a:pPr>
            <a:r>
              <a:rPr lang="en-US" sz="2400" dirty="0" smtClean="0"/>
              <a:t>Orange: Random proteins</a:t>
            </a:r>
            <a:endParaRPr lang="en-US" sz="2400" dirty="0"/>
          </a:p>
        </p:txBody>
      </p:sp>
    </p:spTree>
    <p:extLst>
      <p:ext uri="{BB962C8B-B14F-4D97-AF65-F5344CB8AC3E}">
        <p14:creationId xmlns:p14="http://schemas.microsoft.com/office/powerpoint/2010/main" val="2632216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06AE18-8196-4900-8B6F-283A9C37DB9A}"/>
              </a:ext>
            </a:extLst>
          </p:cNvPr>
          <p:cNvSpPr>
            <a:spLocks noGrp="1"/>
          </p:cNvSpPr>
          <p:nvPr>
            <p:ph type="title"/>
          </p:nvPr>
        </p:nvSpPr>
        <p:spPr/>
        <p:txBody>
          <a:bodyPr/>
          <a:lstStyle/>
          <a:p>
            <a:r>
              <a:rPr lang="en-US" dirty="0" err="1"/>
              <a:t>MaSIF</a:t>
            </a:r>
            <a:r>
              <a:rPr lang="en-US" dirty="0"/>
              <a:t>-Search on PDB</a:t>
            </a:r>
          </a:p>
        </p:txBody>
      </p:sp>
      <p:sp>
        <p:nvSpPr>
          <p:cNvPr id="3" name="Content Placeholder 2">
            <a:extLst>
              <a:ext uri="{FF2B5EF4-FFF2-40B4-BE49-F238E27FC236}">
                <a16:creationId xmlns="" xmlns:a16="http://schemas.microsoft.com/office/drawing/2014/main" id="{80846C3D-2E1F-4425-A43B-D0EFF84C0D73}"/>
              </a:ext>
            </a:extLst>
          </p:cNvPr>
          <p:cNvSpPr>
            <a:spLocks noGrp="1"/>
          </p:cNvSpPr>
          <p:nvPr>
            <p:ph idx="1"/>
          </p:nvPr>
        </p:nvSpPr>
        <p:spPr/>
        <p:txBody>
          <a:bodyPr/>
          <a:lstStyle/>
          <a:p>
            <a:endParaRPr lang="en-US"/>
          </a:p>
        </p:txBody>
      </p:sp>
      <p:sp>
        <p:nvSpPr>
          <p:cNvPr id="4" name="Date Placeholder 3">
            <a:extLst>
              <a:ext uri="{FF2B5EF4-FFF2-40B4-BE49-F238E27FC236}">
                <a16:creationId xmlns="" xmlns:a16="http://schemas.microsoft.com/office/drawing/2014/main" id="{DE21153E-B956-442C-97B7-A6BEB6DBE76C}"/>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CB05FA05-97EE-435B-A980-C8D428D3FA4F}"/>
              </a:ext>
            </a:extLst>
          </p:cNvPr>
          <p:cNvSpPr>
            <a:spLocks noGrp="1"/>
          </p:cNvSpPr>
          <p:nvPr>
            <p:ph type="sldNum" sz="quarter" idx="12"/>
          </p:nvPr>
        </p:nvSpPr>
        <p:spPr/>
        <p:txBody>
          <a:bodyPr/>
          <a:lstStyle/>
          <a:p>
            <a:fld id="{947AAB2B-65A1-4883-BAEE-D4407169C9A3}" type="slidenum">
              <a:rPr lang="en-US" smtClean="0"/>
              <a:t>48</a:t>
            </a:fld>
            <a:endParaRPr lang="en-US"/>
          </a:p>
        </p:txBody>
      </p:sp>
      <p:pic>
        <p:nvPicPr>
          <p:cNvPr id="6" name="Picture 5"/>
          <p:cNvPicPr>
            <a:picLocks noChangeAspect="1"/>
          </p:cNvPicPr>
          <p:nvPr/>
        </p:nvPicPr>
        <p:blipFill>
          <a:blip r:embed="rId3"/>
          <a:stretch>
            <a:fillRect/>
          </a:stretch>
        </p:blipFill>
        <p:spPr>
          <a:xfrm>
            <a:off x="471487" y="404812"/>
            <a:ext cx="11249025" cy="6048375"/>
          </a:xfrm>
          <a:prstGeom prst="rect">
            <a:avLst/>
          </a:prstGeom>
        </p:spPr>
      </p:pic>
    </p:spTree>
    <p:extLst>
      <p:ext uri="{BB962C8B-B14F-4D97-AF65-F5344CB8AC3E}">
        <p14:creationId xmlns:p14="http://schemas.microsoft.com/office/powerpoint/2010/main" val="29776317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927B09-182C-4C92-A5CE-C4F34D4FC4B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 xmlns:a16="http://schemas.microsoft.com/office/drawing/2014/main" id="{863FBB13-2827-4350-972A-7D15CFD663E9}"/>
              </a:ext>
            </a:extLst>
          </p:cNvPr>
          <p:cNvSpPr>
            <a:spLocks noGrp="1"/>
          </p:cNvSpPr>
          <p:nvPr>
            <p:ph idx="1"/>
          </p:nvPr>
        </p:nvSpPr>
        <p:spPr>
          <a:xfrm>
            <a:off x="838200" y="1529750"/>
            <a:ext cx="10515600" cy="5191725"/>
          </a:xfrm>
        </p:spPr>
        <p:txBody>
          <a:bodyPr>
            <a:normAutofit fontScale="92500" lnSpcReduction="10000"/>
          </a:bodyPr>
          <a:lstStyle/>
          <a:p>
            <a:pPr marL="0" indent="0">
              <a:buNone/>
            </a:pPr>
            <a:r>
              <a:rPr lang="en-US" sz="1600" b="0" i="0" dirty="0" err="1">
                <a:solidFill>
                  <a:srgbClr val="323232"/>
                </a:solidFill>
                <a:effectLst/>
              </a:rPr>
              <a:t>Alammar</a:t>
            </a:r>
            <a:r>
              <a:rPr lang="en-US" sz="1600" b="0" i="0" dirty="0">
                <a:solidFill>
                  <a:srgbClr val="323232"/>
                </a:solidFill>
                <a:effectLst/>
              </a:rPr>
              <a:t>, Jay. </a:t>
            </a:r>
            <a:r>
              <a:rPr lang="en-US" sz="1600" b="0" i="1" dirty="0">
                <a:solidFill>
                  <a:srgbClr val="323232"/>
                </a:solidFill>
                <a:effectLst/>
              </a:rPr>
              <a:t>The Illustrated Transformer</a:t>
            </a:r>
            <a:r>
              <a:rPr lang="en-US" sz="1600" b="0" i="0" dirty="0">
                <a:solidFill>
                  <a:srgbClr val="323232"/>
                </a:solidFill>
                <a:effectLst/>
              </a:rPr>
              <a:t>, 27 June 2018, jalammar.github.io/illustrated-transformer/.</a:t>
            </a:r>
            <a:endParaRPr lang="en-US" sz="1600" b="0" i="0" dirty="0">
              <a:solidFill>
                <a:srgbClr val="222222"/>
              </a:solidFill>
              <a:effectLst/>
            </a:endParaRPr>
          </a:p>
          <a:p>
            <a:pPr marL="0" indent="0">
              <a:buNone/>
            </a:pPr>
            <a:r>
              <a:rPr lang="en-US" sz="1600" b="0" i="0" dirty="0">
                <a:solidFill>
                  <a:srgbClr val="222222"/>
                </a:solidFill>
                <a:effectLst/>
              </a:rPr>
              <a:t>Alford, Rebecca F., et al. "The Rosetta all-atom energy function for macromolecular modeling and design." </a:t>
            </a:r>
            <a:r>
              <a:rPr lang="en-US" sz="1600" b="0" i="1" dirty="0">
                <a:solidFill>
                  <a:srgbClr val="222222"/>
                </a:solidFill>
                <a:effectLst/>
              </a:rPr>
              <a:t>Journal	 of chemical theory and computation</a:t>
            </a:r>
            <a:r>
              <a:rPr lang="en-US" sz="1600" b="0" i="0" dirty="0">
                <a:solidFill>
                  <a:srgbClr val="222222"/>
                </a:solidFill>
                <a:effectLst/>
              </a:rPr>
              <a:t> 13.6 (2017): 3031-3048.</a:t>
            </a:r>
          </a:p>
          <a:p>
            <a:pPr marL="0" indent="0">
              <a:buNone/>
            </a:pPr>
            <a:r>
              <a:rPr lang="en-US" sz="1600" b="0" i="0" dirty="0">
                <a:solidFill>
                  <a:srgbClr val="222222"/>
                </a:solidFill>
                <a:effectLst/>
              </a:rPr>
              <a:t>Anand, Namrata, and </a:t>
            </a:r>
            <a:r>
              <a:rPr lang="en-US" sz="1600" b="0" i="0" dirty="0" err="1">
                <a:solidFill>
                  <a:srgbClr val="222222"/>
                </a:solidFill>
                <a:effectLst/>
              </a:rPr>
              <a:t>Possu</a:t>
            </a:r>
            <a:r>
              <a:rPr lang="en-US" sz="1600" b="0" i="0" dirty="0">
                <a:solidFill>
                  <a:srgbClr val="222222"/>
                </a:solidFill>
                <a:effectLst/>
              </a:rPr>
              <a:t> Huang. "Generative modeling for protein structures." </a:t>
            </a:r>
            <a:r>
              <a:rPr lang="en-US" sz="1600" b="0" i="1" dirty="0">
                <a:solidFill>
                  <a:srgbClr val="222222"/>
                </a:solidFill>
                <a:effectLst/>
              </a:rPr>
              <a:t>Advances in Neural Information	Processing Systems</a:t>
            </a:r>
            <a:r>
              <a:rPr lang="en-US" sz="1600" b="0" i="0" dirty="0">
                <a:solidFill>
                  <a:srgbClr val="222222"/>
                </a:solidFill>
                <a:effectLst/>
              </a:rPr>
              <a:t>. 2018.</a:t>
            </a:r>
          </a:p>
          <a:p>
            <a:pPr marL="0" indent="0">
              <a:buNone/>
            </a:pPr>
            <a:r>
              <a:rPr lang="en-US" sz="1600" b="0" i="0" dirty="0">
                <a:solidFill>
                  <a:srgbClr val="222222"/>
                </a:solidFill>
                <a:effectLst/>
              </a:rPr>
              <a:t>Anand, Namrata, Raphael </a:t>
            </a:r>
            <a:r>
              <a:rPr lang="en-US" sz="1600" b="0" i="0" dirty="0" err="1">
                <a:solidFill>
                  <a:srgbClr val="222222"/>
                </a:solidFill>
                <a:effectLst/>
              </a:rPr>
              <a:t>Eguchi</a:t>
            </a:r>
            <a:r>
              <a:rPr lang="en-US" sz="1600" b="0" i="0" dirty="0">
                <a:solidFill>
                  <a:srgbClr val="222222"/>
                </a:solidFill>
                <a:effectLst/>
              </a:rPr>
              <a:t>, and Po-</a:t>
            </a:r>
            <a:r>
              <a:rPr lang="en-US" sz="1600" b="0" i="0" dirty="0" err="1">
                <a:solidFill>
                  <a:srgbClr val="222222"/>
                </a:solidFill>
                <a:effectLst/>
              </a:rPr>
              <a:t>Ssu</a:t>
            </a:r>
            <a:r>
              <a:rPr lang="en-US" sz="1600" b="0" i="0" dirty="0">
                <a:solidFill>
                  <a:srgbClr val="222222"/>
                </a:solidFill>
                <a:effectLst/>
              </a:rPr>
              <a:t> Huang. "Fully differentiable full-atom protein backbone		 generation." (2019</a:t>
            </a:r>
            <a:r>
              <a:rPr lang="en-US" sz="1600" b="0" i="0" dirty="0" smtClean="0">
                <a:solidFill>
                  <a:srgbClr val="222222"/>
                </a:solidFill>
                <a:effectLst/>
              </a:rPr>
              <a:t>).</a:t>
            </a:r>
          </a:p>
          <a:p>
            <a:pPr marL="0" indent="0">
              <a:buNone/>
            </a:pPr>
            <a:r>
              <a:rPr lang="en-CA" sz="1600" dirty="0" err="1"/>
              <a:t>Conacci</a:t>
            </a:r>
            <a:r>
              <a:rPr lang="en-CA" sz="1600" dirty="0"/>
              <a:t>-Sorrell, </a:t>
            </a:r>
            <a:r>
              <a:rPr lang="en-CA" sz="1600" dirty="0" err="1"/>
              <a:t>Maralice</a:t>
            </a:r>
            <a:r>
              <a:rPr lang="en-CA" sz="1600" dirty="0"/>
              <a:t>, Lisa McFerrin, and Robert N. Eisenman. "An overview of MYC and its </a:t>
            </a:r>
            <a:r>
              <a:rPr lang="en-CA" sz="1600" dirty="0" err="1"/>
              <a:t>interactome</a:t>
            </a:r>
            <a:r>
              <a:rPr lang="en-CA" sz="1600" dirty="0"/>
              <a:t>." </a:t>
            </a:r>
            <a:r>
              <a:rPr lang="en-CA" sz="1600" i="1" dirty="0"/>
              <a:t>Cold Spring Harbor perspectives in medicine</a:t>
            </a:r>
            <a:r>
              <a:rPr lang="en-CA" sz="1600" dirty="0"/>
              <a:t> 4.1 (2014): a014357.</a:t>
            </a:r>
            <a:endParaRPr lang="en-US" sz="1600" b="0" i="0" dirty="0">
              <a:solidFill>
                <a:srgbClr val="222222"/>
              </a:solidFill>
              <a:effectLst/>
            </a:endParaRPr>
          </a:p>
          <a:p>
            <a:pPr marL="0" indent="0">
              <a:buNone/>
            </a:pPr>
            <a:r>
              <a:rPr lang="en-US" sz="1600" b="0" i="0" dirty="0">
                <a:solidFill>
                  <a:srgbClr val="222222"/>
                </a:solidFill>
                <a:effectLst/>
              </a:rPr>
              <a:t>Crooks, Gavin E., et al. "</a:t>
            </a:r>
            <a:r>
              <a:rPr lang="en-US" sz="1600" b="0" i="0" dirty="0" err="1">
                <a:solidFill>
                  <a:srgbClr val="222222"/>
                </a:solidFill>
                <a:effectLst/>
              </a:rPr>
              <a:t>WebLogo</a:t>
            </a:r>
            <a:r>
              <a:rPr lang="en-US" sz="1600" b="0" i="0" dirty="0">
                <a:solidFill>
                  <a:srgbClr val="222222"/>
                </a:solidFill>
                <a:effectLst/>
              </a:rPr>
              <a:t>: a sequence logo generator." </a:t>
            </a:r>
            <a:r>
              <a:rPr lang="en-US" sz="1600" b="0" i="1" dirty="0">
                <a:solidFill>
                  <a:srgbClr val="222222"/>
                </a:solidFill>
                <a:effectLst/>
              </a:rPr>
              <a:t>Genome research</a:t>
            </a:r>
            <a:r>
              <a:rPr lang="en-US" sz="1600" b="0" i="0" dirty="0">
                <a:solidFill>
                  <a:srgbClr val="222222"/>
                </a:solidFill>
                <a:effectLst/>
              </a:rPr>
              <a:t> 14.6 (2004): 1188-1190.</a:t>
            </a:r>
          </a:p>
          <a:p>
            <a:pPr marL="0" indent="0">
              <a:buNone/>
            </a:pPr>
            <a:r>
              <a:rPr lang="en-US" sz="1600" b="0" i="0" dirty="0">
                <a:solidFill>
                  <a:srgbClr val="222222"/>
                </a:solidFill>
                <a:effectLst/>
              </a:rPr>
              <a:t>DeLano, Warren L. "</a:t>
            </a:r>
            <a:r>
              <a:rPr lang="en-US" sz="1600" b="0" i="0" dirty="0" err="1">
                <a:solidFill>
                  <a:srgbClr val="222222"/>
                </a:solidFill>
                <a:effectLst/>
              </a:rPr>
              <a:t>Pymol</a:t>
            </a:r>
            <a:r>
              <a:rPr lang="en-US" sz="1600" b="0" i="0" dirty="0">
                <a:solidFill>
                  <a:srgbClr val="222222"/>
                </a:solidFill>
                <a:effectLst/>
              </a:rPr>
              <a:t>: An open-source molecular graphics tool." </a:t>
            </a:r>
            <a:r>
              <a:rPr lang="en-US" sz="1600" b="0" i="1" dirty="0">
                <a:solidFill>
                  <a:srgbClr val="222222"/>
                </a:solidFill>
                <a:effectLst/>
              </a:rPr>
              <a:t>CCP4 Newsletter on protein			 crystallography</a:t>
            </a:r>
            <a:r>
              <a:rPr lang="en-US" sz="1600" b="0" i="0" dirty="0">
                <a:solidFill>
                  <a:srgbClr val="222222"/>
                </a:solidFill>
                <a:effectLst/>
              </a:rPr>
              <a:t> 40.1 (2002): 82-92.</a:t>
            </a:r>
          </a:p>
          <a:p>
            <a:pPr marL="0" indent="0">
              <a:buNone/>
            </a:pPr>
            <a:r>
              <a:rPr lang="en-US" sz="1600" b="0" i="0" dirty="0">
                <a:solidFill>
                  <a:srgbClr val="222222"/>
                </a:solidFill>
                <a:effectLst/>
              </a:rPr>
              <a:t>De Vries, </a:t>
            </a:r>
            <a:r>
              <a:rPr lang="en-US" sz="1600" b="0" i="0" dirty="0" err="1">
                <a:solidFill>
                  <a:srgbClr val="222222"/>
                </a:solidFill>
                <a:effectLst/>
              </a:rPr>
              <a:t>Sjoerd</a:t>
            </a:r>
            <a:r>
              <a:rPr lang="en-US" sz="1600" b="0" i="0" dirty="0">
                <a:solidFill>
                  <a:srgbClr val="222222"/>
                </a:solidFill>
                <a:effectLst/>
              </a:rPr>
              <a:t> J., Marc Van Dijk, and Alexandre MJJ </a:t>
            </a:r>
            <a:r>
              <a:rPr lang="en-US" sz="1600" b="0" i="0" dirty="0" err="1">
                <a:solidFill>
                  <a:srgbClr val="222222"/>
                </a:solidFill>
                <a:effectLst/>
              </a:rPr>
              <a:t>Bonvin</a:t>
            </a:r>
            <a:r>
              <a:rPr lang="en-US" sz="1600" b="0" i="0" dirty="0">
                <a:solidFill>
                  <a:srgbClr val="222222"/>
                </a:solidFill>
                <a:effectLst/>
              </a:rPr>
              <a:t>. "The HADDOCK web server for data-driven biomolecular docking." </a:t>
            </a:r>
            <a:r>
              <a:rPr lang="en-US" sz="1600" b="0" i="1" dirty="0">
                <a:solidFill>
                  <a:srgbClr val="222222"/>
                </a:solidFill>
                <a:effectLst/>
              </a:rPr>
              <a:t>Nature protocols</a:t>
            </a:r>
            <a:r>
              <a:rPr lang="en-US" sz="1600" b="0" i="0" dirty="0">
                <a:solidFill>
                  <a:srgbClr val="222222"/>
                </a:solidFill>
                <a:effectLst/>
              </a:rPr>
              <a:t> 5.5 (2010): 883</a:t>
            </a:r>
            <a:r>
              <a:rPr lang="en-US" sz="1600" b="0" i="0" dirty="0" smtClean="0">
                <a:solidFill>
                  <a:srgbClr val="222222"/>
                </a:solidFill>
                <a:effectLst/>
              </a:rPr>
              <a:t>.</a:t>
            </a:r>
          </a:p>
          <a:p>
            <a:pPr marL="0" indent="0">
              <a:buNone/>
            </a:pPr>
            <a:r>
              <a:rPr lang="en-CA" sz="1600" dirty="0" err="1"/>
              <a:t>Eguchi</a:t>
            </a:r>
            <a:r>
              <a:rPr lang="en-CA" sz="1600" dirty="0"/>
              <a:t>, Raphael R., et al. "Ig-VAE: Generative Modeling of Immunoglobulin Proteins by Direct 3D Coordinate Generation." </a:t>
            </a:r>
            <a:r>
              <a:rPr lang="en-CA" sz="1600" i="1" dirty="0" err="1"/>
              <a:t>bioRxiv</a:t>
            </a:r>
            <a:r>
              <a:rPr lang="en-CA" sz="1600" dirty="0"/>
              <a:t> (2020).</a:t>
            </a:r>
            <a:endParaRPr lang="en-US" sz="1600" b="0" i="0" dirty="0">
              <a:solidFill>
                <a:srgbClr val="222222"/>
              </a:solidFill>
              <a:effectLst/>
            </a:endParaRPr>
          </a:p>
          <a:p>
            <a:pPr marL="0" indent="0">
              <a:buNone/>
            </a:pPr>
            <a:r>
              <a:rPr lang="en-US" sz="1600" b="0" i="0" dirty="0" err="1">
                <a:solidFill>
                  <a:srgbClr val="222222"/>
                </a:solidFill>
                <a:effectLst/>
              </a:rPr>
              <a:t>Gainza</a:t>
            </a:r>
            <a:r>
              <a:rPr lang="en-US" sz="1600" b="0" i="0" dirty="0">
                <a:solidFill>
                  <a:srgbClr val="222222"/>
                </a:solidFill>
                <a:effectLst/>
              </a:rPr>
              <a:t>, Pablo, et al. "Deciphering interaction fingerprints from protein molecular surfaces using geometric deep	 learning." </a:t>
            </a:r>
            <a:r>
              <a:rPr lang="en-US" sz="1600" b="0" i="1" dirty="0">
                <a:solidFill>
                  <a:srgbClr val="222222"/>
                </a:solidFill>
                <a:effectLst/>
              </a:rPr>
              <a:t>Nature Methods</a:t>
            </a:r>
            <a:r>
              <a:rPr lang="en-US" sz="1600" b="0" i="0" dirty="0">
                <a:solidFill>
                  <a:srgbClr val="222222"/>
                </a:solidFill>
                <a:effectLst/>
              </a:rPr>
              <a:t> 17.2 (2020): 184-192.</a:t>
            </a:r>
          </a:p>
          <a:p>
            <a:pPr marL="0" indent="0">
              <a:buNone/>
            </a:pPr>
            <a:r>
              <a:rPr lang="en-US" sz="1600" b="0" i="0" dirty="0">
                <a:solidFill>
                  <a:srgbClr val="222222"/>
                </a:solidFill>
                <a:effectLst/>
              </a:rPr>
              <a:t>Gowers, Richard J., et al. </a:t>
            </a:r>
            <a:r>
              <a:rPr lang="en-US" sz="1600" b="0" i="1" dirty="0" err="1">
                <a:solidFill>
                  <a:srgbClr val="222222"/>
                </a:solidFill>
                <a:effectLst/>
              </a:rPr>
              <a:t>MDAnalysis</a:t>
            </a:r>
            <a:r>
              <a:rPr lang="en-US" sz="1600" b="0" i="1" dirty="0">
                <a:solidFill>
                  <a:srgbClr val="222222"/>
                </a:solidFill>
                <a:effectLst/>
              </a:rPr>
              <a:t>: a Python package for the rapid analysis of molecular dynamics simulations</a:t>
            </a:r>
            <a:r>
              <a:rPr lang="en-US" sz="1600" b="0" i="0" dirty="0">
                <a:solidFill>
                  <a:srgbClr val="222222"/>
                </a:solidFill>
                <a:effectLst/>
              </a:rPr>
              <a:t>. No.		 LA-UR-19-29136. Los Alamos National Lab.(LANL), Los Alamos, NM (United States), 2019.</a:t>
            </a:r>
          </a:p>
          <a:p>
            <a:pPr marL="0" indent="0">
              <a:buNone/>
            </a:pPr>
            <a:endParaRPr lang="en-US" sz="1600" dirty="0"/>
          </a:p>
        </p:txBody>
      </p:sp>
      <p:sp>
        <p:nvSpPr>
          <p:cNvPr id="4" name="Date Placeholder 3">
            <a:extLst>
              <a:ext uri="{FF2B5EF4-FFF2-40B4-BE49-F238E27FC236}">
                <a16:creationId xmlns="" xmlns:a16="http://schemas.microsoft.com/office/drawing/2014/main" id="{B6793931-5990-47FE-9AE5-C6413D2C7058}"/>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E6209431-84E4-4AF5-9AFE-B28BBE3A91E4}"/>
              </a:ext>
            </a:extLst>
          </p:cNvPr>
          <p:cNvSpPr>
            <a:spLocks noGrp="1"/>
          </p:cNvSpPr>
          <p:nvPr>
            <p:ph type="sldNum" sz="quarter" idx="12"/>
          </p:nvPr>
        </p:nvSpPr>
        <p:spPr/>
        <p:txBody>
          <a:bodyPr/>
          <a:lstStyle/>
          <a:p>
            <a:fld id="{947AAB2B-65A1-4883-BAEE-D4407169C9A3}" type="slidenum">
              <a:rPr lang="en-US" smtClean="0"/>
              <a:t>49</a:t>
            </a:fld>
            <a:endParaRPr lang="en-US"/>
          </a:p>
        </p:txBody>
      </p:sp>
    </p:spTree>
    <p:extLst>
      <p:ext uri="{BB962C8B-B14F-4D97-AF65-F5344CB8AC3E}">
        <p14:creationId xmlns:p14="http://schemas.microsoft.com/office/powerpoint/2010/main" val="15177446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close up of a necklace&#10;&#10;Description automatically generated">
            <a:extLst>
              <a:ext uri="{FF2B5EF4-FFF2-40B4-BE49-F238E27FC236}">
                <a16:creationId xmlns="" xmlns:a16="http://schemas.microsoft.com/office/drawing/2014/main" id="{BD996E76-F74F-41A2-A465-FB3546CDF392}"/>
              </a:ext>
            </a:extLst>
          </p:cNvPr>
          <p:cNvPicPr>
            <a:picLocks noGrp="1" noChangeAspect="1"/>
          </p:cNvPicPr>
          <p:nvPr>
            <p:ph idx="1"/>
          </p:nvPr>
        </p:nvPicPr>
        <p:blipFill rotWithShape="1">
          <a:blip r:embed="rId2"/>
          <a:srcRect t="10474" b="10869"/>
          <a:stretch/>
        </p:blipFill>
        <p:spPr>
          <a:xfrm>
            <a:off x="20" y="1282"/>
            <a:ext cx="12191980" cy="6856718"/>
          </a:xfrm>
          <a:prstGeom prst="rect">
            <a:avLst/>
          </a:prstGeom>
        </p:spPr>
      </p:pic>
      <p:sp>
        <p:nvSpPr>
          <p:cNvPr id="4" name="Date Placeholder 3">
            <a:extLst>
              <a:ext uri="{FF2B5EF4-FFF2-40B4-BE49-F238E27FC236}">
                <a16:creationId xmlns="" xmlns:a16="http://schemas.microsoft.com/office/drawing/2014/main" id="{B11C8E76-9EDD-4B83-B28F-ED9C6697BCF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rgbClr val="FFFFFF"/>
                </a:solidFill>
              </a:rPr>
              <a:t>Tianyu Lu</a:t>
            </a:r>
          </a:p>
        </p:txBody>
      </p:sp>
      <p:sp>
        <p:nvSpPr>
          <p:cNvPr id="5" name="Slide Number Placeholder 4">
            <a:extLst>
              <a:ext uri="{FF2B5EF4-FFF2-40B4-BE49-F238E27FC236}">
                <a16:creationId xmlns="" xmlns:a16="http://schemas.microsoft.com/office/drawing/2014/main" id="{063BACB4-7FA3-4DAE-B51C-1F8B84701BE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47AAB2B-65A1-4883-BAEE-D4407169C9A3}"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1611935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927B09-182C-4C92-A5CE-C4F34D4FC4B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 xmlns:a16="http://schemas.microsoft.com/office/drawing/2014/main" id="{863FBB13-2827-4350-972A-7D15CFD663E9}"/>
              </a:ext>
            </a:extLst>
          </p:cNvPr>
          <p:cNvSpPr>
            <a:spLocks noGrp="1"/>
          </p:cNvSpPr>
          <p:nvPr>
            <p:ph idx="1"/>
          </p:nvPr>
        </p:nvSpPr>
        <p:spPr>
          <a:xfrm>
            <a:off x="838200" y="1454989"/>
            <a:ext cx="10515600" cy="4721974"/>
          </a:xfrm>
        </p:spPr>
        <p:txBody>
          <a:bodyPr>
            <a:noAutofit/>
          </a:bodyPr>
          <a:lstStyle/>
          <a:p>
            <a:pPr marL="0" indent="0">
              <a:buNone/>
            </a:pPr>
            <a:r>
              <a:rPr lang="en-US" sz="1400" b="0" i="0" dirty="0" err="1">
                <a:solidFill>
                  <a:srgbClr val="222222"/>
                </a:solidFill>
                <a:effectLst/>
              </a:rPr>
              <a:t>Guntas</a:t>
            </a:r>
            <a:r>
              <a:rPr lang="en-US" sz="1400" b="0" i="0" dirty="0">
                <a:solidFill>
                  <a:srgbClr val="222222"/>
                </a:solidFill>
                <a:effectLst/>
              </a:rPr>
              <a:t>, </a:t>
            </a:r>
            <a:r>
              <a:rPr lang="en-US" sz="1400" b="0" i="0" dirty="0" err="1">
                <a:solidFill>
                  <a:srgbClr val="222222"/>
                </a:solidFill>
                <a:effectLst/>
              </a:rPr>
              <a:t>Gurkan</a:t>
            </a:r>
            <a:r>
              <a:rPr lang="en-US" sz="1400" b="0" i="0" dirty="0">
                <a:solidFill>
                  <a:srgbClr val="222222"/>
                </a:solidFill>
                <a:effectLst/>
              </a:rPr>
              <a:t>, Carrie Purbeck, and Brian Kuhlman. "Engineering a protein–protein interface using a computationally designed	 library." </a:t>
            </a:r>
            <a:r>
              <a:rPr lang="en-US" sz="1400" b="0" i="1" dirty="0">
                <a:solidFill>
                  <a:srgbClr val="222222"/>
                </a:solidFill>
                <a:effectLst/>
              </a:rPr>
              <a:t>Proceedings of the National Academy of Sciences</a:t>
            </a:r>
            <a:r>
              <a:rPr lang="en-US" sz="1400" b="0" i="0" dirty="0">
                <a:solidFill>
                  <a:srgbClr val="222222"/>
                </a:solidFill>
                <a:effectLst/>
              </a:rPr>
              <a:t> 107.45 (2010): 19296-19301.</a:t>
            </a:r>
          </a:p>
          <a:p>
            <a:pPr marL="0" indent="0">
              <a:buNone/>
            </a:pPr>
            <a:r>
              <a:rPr lang="en-US" sz="1400" b="0" i="0" dirty="0">
                <a:solidFill>
                  <a:srgbClr val="222222"/>
                </a:solidFill>
                <a:effectLst/>
              </a:rPr>
              <a:t>Ho, Chun-Han, et al. "The T4 phage DNA mimic protein </a:t>
            </a:r>
            <a:r>
              <a:rPr lang="en-US" sz="1400" b="0" i="0" dirty="0" err="1">
                <a:solidFill>
                  <a:srgbClr val="222222"/>
                </a:solidFill>
                <a:effectLst/>
              </a:rPr>
              <a:t>Arn</a:t>
            </a:r>
            <a:r>
              <a:rPr lang="en-US" sz="1400" b="0" i="0" dirty="0">
                <a:solidFill>
                  <a:srgbClr val="222222"/>
                </a:solidFill>
                <a:effectLst/>
              </a:rPr>
              <a:t> inhibits the DNA binding activity of the bacterial histone-like protein	 H-NS." </a:t>
            </a:r>
            <a:r>
              <a:rPr lang="en-US" sz="1400" b="0" i="1" dirty="0">
                <a:solidFill>
                  <a:srgbClr val="222222"/>
                </a:solidFill>
                <a:effectLst/>
              </a:rPr>
              <a:t>Journal of Biological Chemistry</a:t>
            </a:r>
            <a:r>
              <a:rPr lang="en-US" sz="1400" b="0" i="0" dirty="0">
                <a:solidFill>
                  <a:srgbClr val="222222"/>
                </a:solidFill>
                <a:effectLst/>
              </a:rPr>
              <a:t> 289.39 (2014): 27046-27054.</a:t>
            </a:r>
          </a:p>
          <a:p>
            <a:pPr marL="0" indent="0">
              <a:buNone/>
            </a:pPr>
            <a:r>
              <a:rPr lang="en-US" sz="1400" b="0" i="0" dirty="0">
                <a:solidFill>
                  <a:srgbClr val="222222"/>
                </a:solidFill>
                <a:effectLst/>
              </a:rPr>
              <a:t>Ingraham, John, et al. "Learning Protein Structure with a Differentiable Simulator." </a:t>
            </a:r>
            <a:r>
              <a:rPr lang="en-US" sz="1400" b="0" i="1" dirty="0">
                <a:solidFill>
                  <a:srgbClr val="222222"/>
                </a:solidFill>
                <a:effectLst/>
              </a:rPr>
              <a:t>ICLR</a:t>
            </a:r>
            <a:r>
              <a:rPr lang="en-US" sz="1400" b="0" i="0" dirty="0">
                <a:solidFill>
                  <a:srgbClr val="222222"/>
                </a:solidFill>
                <a:effectLst/>
              </a:rPr>
              <a:t>. 2019.</a:t>
            </a:r>
          </a:p>
          <a:p>
            <a:pPr marL="0" indent="0">
              <a:buNone/>
            </a:pPr>
            <a:r>
              <a:rPr lang="en-US" sz="1400" b="0" i="0" dirty="0" err="1">
                <a:solidFill>
                  <a:srgbClr val="222222"/>
                </a:solidFill>
                <a:effectLst/>
              </a:rPr>
              <a:t>Kozakov</a:t>
            </a:r>
            <a:r>
              <a:rPr lang="en-US" sz="1400" b="0" i="0" dirty="0">
                <a:solidFill>
                  <a:srgbClr val="222222"/>
                </a:solidFill>
                <a:effectLst/>
              </a:rPr>
              <a:t>, Dima, et al. "The </a:t>
            </a:r>
            <a:r>
              <a:rPr lang="en-US" sz="1400" b="0" i="0" dirty="0" err="1">
                <a:solidFill>
                  <a:srgbClr val="222222"/>
                </a:solidFill>
                <a:effectLst/>
              </a:rPr>
              <a:t>ClusPro</a:t>
            </a:r>
            <a:r>
              <a:rPr lang="en-US" sz="1400" b="0" i="0" dirty="0">
                <a:solidFill>
                  <a:srgbClr val="222222"/>
                </a:solidFill>
                <a:effectLst/>
              </a:rPr>
              <a:t> web server for protein–protein docking." </a:t>
            </a:r>
            <a:r>
              <a:rPr lang="en-US" sz="1400" b="0" i="1" dirty="0">
                <a:solidFill>
                  <a:srgbClr val="222222"/>
                </a:solidFill>
                <a:effectLst/>
              </a:rPr>
              <a:t>Nature protocols</a:t>
            </a:r>
            <a:r>
              <a:rPr lang="en-US" sz="1400" b="0" i="0" dirty="0">
                <a:solidFill>
                  <a:srgbClr val="222222"/>
                </a:solidFill>
                <a:effectLst/>
              </a:rPr>
              <a:t> 12.2 (2017): 255.</a:t>
            </a:r>
          </a:p>
          <a:p>
            <a:pPr marL="0" indent="0">
              <a:buNone/>
            </a:pPr>
            <a:r>
              <a:rPr lang="en-US" sz="1400" b="0" i="0" dirty="0">
                <a:solidFill>
                  <a:srgbClr val="222222"/>
                </a:solidFill>
                <a:effectLst/>
              </a:rPr>
              <a:t>McMahon, Stephen A., et al. "Extensive DNA mimicry by the </a:t>
            </a:r>
            <a:r>
              <a:rPr lang="en-US" sz="1400" b="0" i="0" dirty="0" err="1">
                <a:solidFill>
                  <a:srgbClr val="222222"/>
                </a:solidFill>
                <a:effectLst/>
              </a:rPr>
              <a:t>ArdA</a:t>
            </a:r>
            <a:r>
              <a:rPr lang="en-US" sz="1400" b="0" i="0" dirty="0">
                <a:solidFill>
                  <a:srgbClr val="222222"/>
                </a:solidFill>
                <a:effectLst/>
              </a:rPr>
              <a:t> anti-restriction protein and its role in the spread of antibiotic	 resistance." </a:t>
            </a:r>
            <a:r>
              <a:rPr lang="en-US" sz="1400" b="0" i="1" dirty="0">
                <a:solidFill>
                  <a:srgbClr val="222222"/>
                </a:solidFill>
                <a:effectLst/>
              </a:rPr>
              <a:t>Nucleic acids research</a:t>
            </a:r>
            <a:r>
              <a:rPr lang="en-US" sz="1400" b="0" i="0" dirty="0">
                <a:solidFill>
                  <a:srgbClr val="222222"/>
                </a:solidFill>
                <a:effectLst/>
              </a:rPr>
              <a:t> 37.15 (2009): 4887-4897.</a:t>
            </a:r>
          </a:p>
          <a:p>
            <a:pPr marL="0" indent="0">
              <a:buNone/>
            </a:pPr>
            <a:r>
              <a:rPr lang="en-US" sz="1400" b="0" i="0" dirty="0" err="1">
                <a:solidFill>
                  <a:srgbClr val="222222"/>
                </a:solidFill>
                <a:effectLst/>
              </a:rPr>
              <a:t>Paszke</a:t>
            </a:r>
            <a:r>
              <a:rPr lang="en-US" sz="1400" b="0" i="0" dirty="0">
                <a:solidFill>
                  <a:srgbClr val="222222"/>
                </a:solidFill>
                <a:effectLst/>
              </a:rPr>
              <a:t>, Adam, et al. "Automatic differentiation in </a:t>
            </a:r>
            <a:r>
              <a:rPr lang="en-US" sz="1400" b="0" i="0" dirty="0" err="1">
                <a:solidFill>
                  <a:srgbClr val="222222"/>
                </a:solidFill>
                <a:effectLst/>
              </a:rPr>
              <a:t>pytorch</a:t>
            </a:r>
            <a:r>
              <a:rPr lang="en-US" sz="1400" b="0" i="0" dirty="0">
                <a:solidFill>
                  <a:srgbClr val="222222"/>
                </a:solidFill>
                <a:effectLst/>
              </a:rPr>
              <a:t>." (2017).</a:t>
            </a:r>
          </a:p>
          <a:p>
            <a:pPr marL="0" indent="0">
              <a:buNone/>
            </a:pPr>
            <a:r>
              <a:rPr lang="en-US" sz="1400" b="0" i="0" dirty="0">
                <a:solidFill>
                  <a:srgbClr val="222222"/>
                </a:solidFill>
                <a:effectLst/>
              </a:rPr>
              <a:t>Radford, Alec, et al. "Language models are unsupervised multitask learners." </a:t>
            </a:r>
            <a:r>
              <a:rPr lang="en-US" sz="1400" b="0" i="1" dirty="0" err="1">
                <a:solidFill>
                  <a:srgbClr val="222222"/>
                </a:solidFill>
                <a:effectLst/>
              </a:rPr>
              <a:t>OpenAI</a:t>
            </a:r>
            <a:r>
              <a:rPr lang="en-US" sz="1400" b="0" i="1" dirty="0">
                <a:solidFill>
                  <a:srgbClr val="222222"/>
                </a:solidFill>
                <a:effectLst/>
              </a:rPr>
              <a:t> Blog</a:t>
            </a:r>
            <a:r>
              <a:rPr lang="en-US" sz="1400" b="0" i="0" dirty="0">
                <a:solidFill>
                  <a:srgbClr val="222222"/>
                </a:solidFill>
                <a:effectLst/>
              </a:rPr>
              <a:t> 1.8 (2019): 9.</a:t>
            </a:r>
          </a:p>
          <a:p>
            <a:pPr marL="0" indent="0">
              <a:buNone/>
            </a:pPr>
            <a:r>
              <a:rPr lang="en-US" sz="1400" b="0" i="0" dirty="0">
                <a:solidFill>
                  <a:srgbClr val="000000"/>
                </a:solidFill>
                <a:effectLst/>
              </a:rPr>
              <a:t>Ramachandran, G. N., </a:t>
            </a:r>
            <a:r>
              <a:rPr lang="en-US" sz="1400" b="0" i="0" dirty="0" err="1">
                <a:solidFill>
                  <a:srgbClr val="000000"/>
                </a:solidFill>
                <a:effectLst/>
              </a:rPr>
              <a:t>Sasisekharan</a:t>
            </a:r>
            <a:r>
              <a:rPr lang="en-US" sz="1400" b="0" i="0" dirty="0">
                <a:solidFill>
                  <a:srgbClr val="000000"/>
                </a:solidFill>
                <a:effectLst/>
              </a:rPr>
              <a:t> V. Conformation of polypeptides and proteins. Adv Protein Chem. 1968;23:283-	438. </a:t>
            </a:r>
            <a:r>
              <a:rPr lang="en-US" sz="1400" b="0" i="0" dirty="0">
                <a:solidFill>
                  <a:srgbClr val="000000"/>
                </a:solidFill>
                <a:effectLst/>
                <a:hlinkClick r:id="rId2"/>
              </a:rPr>
              <a:t>PMID:4882249</a:t>
            </a:r>
            <a:endParaRPr lang="en-US" sz="1400" b="0" i="0" dirty="0">
              <a:solidFill>
                <a:srgbClr val="000000"/>
              </a:solidFill>
              <a:effectLst/>
            </a:endParaRPr>
          </a:p>
          <a:p>
            <a:pPr marL="0" indent="0">
              <a:buNone/>
            </a:pPr>
            <a:r>
              <a:rPr lang="en-US" sz="1400" b="0" i="0" dirty="0">
                <a:solidFill>
                  <a:srgbClr val="222222"/>
                </a:solidFill>
                <a:effectLst/>
              </a:rPr>
              <a:t>Sillitoe, Ian, et al. "CATH: expanding the horizons of structure-based functional annotations for genome sequences." </a:t>
            </a:r>
            <a:r>
              <a:rPr lang="en-US" sz="1400" b="0" i="1" dirty="0">
                <a:solidFill>
                  <a:srgbClr val="222222"/>
                </a:solidFill>
                <a:effectLst/>
              </a:rPr>
              <a:t>Nucleic acids	 research</a:t>
            </a:r>
            <a:r>
              <a:rPr lang="en-US" sz="1400" b="0" i="0" dirty="0">
                <a:solidFill>
                  <a:srgbClr val="222222"/>
                </a:solidFill>
                <a:effectLst/>
              </a:rPr>
              <a:t> 47.D1 (2019): D280-D284.</a:t>
            </a:r>
          </a:p>
          <a:p>
            <a:pPr marL="0" indent="0">
              <a:buNone/>
            </a:pPr>
            <a:r>
              <a:rPr lang="en-US" sz="1400" b="0" i="0" dirty="0">
                <a:solidFill>
                  <a:srgbClr val="222222"/>
                </a:solidFill>
                <a:effectLst/>
              </a:rPr>
              <a:t>Van Der </a:t>
            </a:r>
            <a:r>
              <a:rPr lang="en-US" sz="1400" b="0" i="0" dirty="0" err="1">
                <a:solidFill>
                  <a:srgbClr val="222222"/>
                </a:solidFill>
                <a:effectLst/>
              </a:rPr>
              <a:t>Spoel</a:t>
            </a:r>
            <a:r>
              <a:rPr lang="en-US" sz="1400" b="0" i="0" dirty="0">
                <a:solidFill>
                  <a:srgbClr val="222222"/>
                </a:solidFill>
                <a:effectLst/>
              </a:rPr>
              <a:t>, David, et al. "GROMACS: fast, flexible, and free." </a:t>
            </a:r>
            <a:r>
              <a:rPr lang="en-US" sz="1400" b="0" i="1" dirty="0">
                <a:solidFill>
                  <a:srgbClr val="222222"/>
                </a:solidFill>
                <a:effectLst/>
              </a:rPr>
              <a:t>Journal of computational chemistry</a:t>
            </a:r>
            <a:r>
              <a:rPr lang="en-US" sz="1400" b="0" i="0" dirty="0">
                <a:solidFill>
                  <a:srgbClr val="222222"/>
                </a:solidFill>
                <a:effectLst/>
              </a:rPr>
              <a:t> 26.16 (2005): 1701-1718.</a:t>
            </a:r>
          </a:p>
          <a:p>
            <a:pPr marL="0" indent="0">
              <a:buNone/>
            </a:pPr>
            <a:r>
              <a:rPr lang="en-US" sz="1400" b="0" i="0" dirty="0">
                <a:solidFill>
                  <a:srgbClr val="222222"/>
                </a:solidFill>
                <a:effectLst/>
              </a:rPr>
              <a:t>Wang, Hao‐Ching, et al. "New paradigm of functional regulation by DNA mimic proteins: recent updates." </a:t>
            </a:r>
            <a:r>
              <a:rPr lang="en-US" sz="1400" b="0" i="1" dirty="0">
                <a:solidFill>
                  <a:srgbClr val="222222"/>
                </a:solidFill>
                <a:effectLst/>
              </a:rPr>
              <a:t>IUBMB life</a:t>
            </a:r>
            <a:r>
              <a:rPr lang="en-US" sz="1400" b="0" i="0" dirty="0">
                <a:solidFill>
                  <a:srgbClr val="222222"/>
                </a:solidFill>
                <a:effectLst/>
              </a:rPr>
              <a:t> 71.5 (2019):	 539-548.</a:t>
            </a:r>
          </a:p>
          <a:p>
            <a:pPr marL="0" indent="0">
              <a:buNone/>
            </a:pPr>
            <a:endParaRPr lang="en-US" sz="1400" dirty="0"/>
          </a:p>
        </p:txBody>
      </p:sp>
      <p:sp>
        <p:nvSpPr>
          <p:cNvPr id="4" name="Date Placeholder 3">
            <a:extLst>
              <a:ext uri="{FF2B5EF4-FFF2-40B4-BE49-F238E27FC236}">
                <a16:creationId xmlns="" xmlns:a16="http://schemas.microsoft.com/office/drawing/2014/main" id="{B6793931-5990-47FE-9AE5-C6413D2C7058}"/>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E6209431-84E4-4AF5-9AFE-B28BBE3A91E4}"/>
              </a:ext>
            </a:extLst>
          </p:cNvPr>
          <p:cNvSpPr>
            <a:spLocks noGrp="1"/>
          </p:cNvSpPr>
          <p:nvPr>
            <p:ph type="sldNum" sz="quarter" idx="12"/>
          </p:nvPr>
        </p:nvSpPr>
        <p:spPr/>
        <p:txBody>
          <a:bodyPr/>
          <a:lstStyle/>
          <a:p>
            <a:fld id="{947AAB2B-65A1-4883-BAEE-D4407169C9A3}" type="slidenum">
              <a:rPr lang="en-US" smtClean="0"/>
              <a:t>50</a:t>
            </a:fld>
            <a:endParaRPr lang="en-US"/>
          </a:p>
        </p:txBody>
      </p:sp>
    </p:spTree>
    <p:extLst>
      <p:ext uri="{BB962C8B-B14F-4D97-AF65-F5344CB8AC3E}">
        <p14:creationId xmlns:p14="http://schemas.microsoft.com/office/powerpoint/2010/main" val="1334166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283A13-72F6-4BC2-AB3E-B59A3F5F6B6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 xmlns:a16="http://schemas.microsoft.com/office/drawing/2014/main" id="{08F31EA8-2F00-43FD-844F-F146C1DDFF54}"/>
              </a:ext>
            </a:extLst>
          </p:cNvPr>
          <p:cNvSpPr>
            <a:spLocks noGrp="1"/>
          </p:cNvSpPr>
          <p:nvPr>
            <p:ph idx="1"/>
          </p:nvPr>
        </p:nvSpPr>
        <p:spPr>
          <a:xfrm>
            <a:off x="1162125" y="1518779"/>
            <a:ext cx="2905317" cy="4630407"/>
          </a:xfrm>
        </p:spPr>
        <p:txBody>
          <a:bodyPr>
            <a:normAutofit fontScale="92500" lnSpcReduction="20000"/>
          </a:bodyPr>
          <a:lstStyle/>
          <a:p>
            <a:pPr marL="0" indent="0">
              <a:lnSpc>
                <a:spcPct val="100000"/>
              </a:lnSpc>
              <a:buNone/>
            </a:pPr>
            <a:r>
              <a:rPr lang="en-US" sz="1600" b="1" dirty="0"/>
              <a:t>Philip Kim</a:t>
            </a:r>
          </a:p>
          <a:p>
            <a:pPr marL="0" indent="0">
              <a:lnSpc>
                <a:spcPct val="100000"/>
              </a:lnSpc>
              <a:buNone/>
            </a:pPr>
            <a:r>
              <a:rPr lang="en-US" sz="1600" b="1" dirty="0"/>
              <a:t>Pedro Alberto </a:t>
            </a:r>
            <a:r>
              <a:rPr lang="en-US" sz="1600" b="1" dirty="0" err="1"/>
              <a:t>Valiente</a:t>
            </a:r>
            <a:r>
              <a:rPr lang="en-US" sz="1600" b="1" dirty="0"/>
              <a:t> Flores</a:t>
            </a:r>
          </a:p>
          <a:p>
            <a:pPr marL="0" indent="0">
              <a:lnSpc>
                <a:spcPct val="100000"/>
              </a:lnSpc>
              <a:buNone/>
            </a:pPr>
            <a:r>
              <a:rPr lang="en-US" sz="1600" b="1" dirty="0"/>
              <a:t>Albert Perez </a:t>
            </a:r>
            <a:r>
              <a:rPr lang="en-US" sz="1600" b="1" dirty="0" err="1"/>
              <a:t>Riba</a:t>
            </a:r>
            <a:endParaRPr lang="en-US" sz="1600" b="1" dirty="0"/>
          </a:p>
          <a:p>
            <a:pPr marL="0" indent="0">
              <a:lnSpc>
                <a:spcPct val="100000"/>
              </a:lnSpc>
              <a:buNone/>
            </a:pPr>
            <a:r>
              <a:rPr lang="en-US" sz="1600" b="1" dirty="0"/>
              <a:t>Vincent Lee</a:t>
            </a:r>
          </a:p>
          <a:p>
            <a:pPr marL="0" indent="0">
              <a:lnSpc>
                <a:spcPct val="100000"/>
              </a:lnSpc>
              <a:buNone/>
            </a:pPr>
            <a:r>
              <a:rPr lang="en-US" sz="1600" dirty="0"/>
              <a:t>Alexey </a:t>
            </a:r>
            <a:r>
              <a:rPr lang="en-US" sz="1600" dirty="0" err="1"/>
              <a:t>Strokach</a:t>
            </a:r>
            <a:endParaRPr lang="en-US" sz="1600" dirty="0"/>
          </a:p>
          <a:p>
            <a:pPr marL="0" indent="0">
              <a:lnSpc>
                <a:spcPct val="100000"/>
              </a:lnSpc>
              <a:buNone/>
            </a:pPr>
            <a:r>
              <a:rPr lang="en-US" sz="1600" dirty="0" err="1"/>
              <a:t>Carles</a:t>
            </a:r>
            <a:r>
              <a:rPr lang="en-US" sz="1600" dirty="0"/>
              <a:t> </a:t>
            </a:r>
            <a:r>
              <a:rPr lang="en-US" sz="1600" dirty="0" err="1"/>
              <a:t>Corbi</a:t>
            </a:r>
            <a:endParaRPr lang="en-US" sz="1600" dirty="0"/>
          </a:p>
          <a:p>
            <a:pPr marL="0" indent="0">
              <a:lnSpc>
                <a:spcPct val="100000"/>
              </a:lnSpc>
              <a:buNone/>
            </a:pPr>
            <a:r>
              <a:rPr lang="en-US" sz="1600" dirty="0"/>
              <a:t>David Becerra</a:t>
            </a:r>
          </a:p>
          <a:p>
            <a:pPr marL="0" indent="0">
              <a:lnSpc>
                <a:spcPct val="100000"/>
              </a:lnSpc>
              <a:buNone/>
            </a:pPr>
            <a:r>
              <a:rPr lang="en-US" sz="1600" dirty="0"/>
              <a:t>Han Wen</a:t>
            </a:r>
          </a:p>
          <a:p>
            <a:pPr marL="0" indent="0">
              <a:lnSpc>
                <a:spcPct val="100000"/>
              </a:lnSpc>
              <a:buNone/>
            </a:pPr>
            <a:r>
              <a:rPr lang="en-US" sz="1600" dirty="0"/>
              <a:t>Fan Shen</a:t>
            </a:r>
          </a:p>
          <a:p>
            <a:pPr marL="0" indent="0">
              <a:lnSpc>
                <a:spcPct val="100000"/>
              </a:lnSpc>
              <a:buNone/>
            </a:pPr>
            <a:r>
              <a:rPr lang="en-US" sz="1600" dirty="0" err="1"/>
              <a:t>Yuju</a:t>
            </a:r>
            <a:r>
              <a:rPr lang="en-US" sz="1600" dirty="0"/>
              <a:t> Lee</a:t>
            </a:r>
          </a:p>
          <a:p>
            <a:pPr marL="0" indent="0">
              <a:lnSpc>
                <a:spcPct val="100000"/>
              </a:lnSpc>
              <a:buNone/>
            </a:pPr>
            <a:r>
              <a:rPr lang="en-US" sz="1600" dirty="0" err="1"/>
              <a:t>Qiao</a:t>
            </a:r>
            <a:r>
              <a:rPr lang="en-US" sz="1600" dirty="0"/>
              <a:t> Fang</a:t>
            </a:r>
          </a:p>
          <a:p>
            <a:pPr marL="0" indent="0">
              <a:lnSpc>
                <a:spcPct val="100000"/>
              </a:lnSpc>
              <a:buNone/>
            </a:pPr>
            <a:r>
              <a:rPr lang="en-US" sz="1600" dirty="0"/>
              <a:t>Osama </a:t>
            </a:r>
            <a:r>
              <a:rPr lang="en-US" sz="1600" dirty="0" err="1"/>
              <a:t>Abdin</a:t>
            </a:r>
            <a:endParaRPr lang="en-US" sz="1600" dirty="0"/>
          </a:p>
          <a:p>
            <a:pPr marL="0" indent="0">
              <a:lnSpc>
                <a:spcPct val="100000"/>
              </a:lnSpc>
              <a:buNone/>
            </a:pPr>
            <a:r>
              <a:rPr lang="en-US" sz="1600" dirty="0"/>
              <a:t>David Becerra</a:t>
            </a:r>
          </a:p>
          <a:p>
            <a:pPr marL="0" indent="0">
              <a:lnSpc>
                <a:spcPct val="100000"/>
              </a:lnSpc>
              <a:buNone/>
            </a:pPr>
            <a:r>
              <a:rPr lang="en-US" sz="1600" dirty="0" err="1"/>
              <a:t>Satra</a:t>
            </a:r>
            <a:r>
              <a:rPr lang="en-US" sz="1600" dirty="0"/>
              <a:t> </a:t>
            </a:r>
            <a:r>
              <a:rPr lang="en-US" sz="1600" dirty="0" err="1"/>
              <a:t>Nim</a:t>
            </a:r>
            <a:endParaRPr lang="en-US" sz="1600" dirty="0"/>
          </a:p>
          <a:p>
            <a:pPr marL="0" indent="0">
              <a:lnSpc>
                <a:spcPct val="100000"/>
              </a:lnSpc>
              <a:buNone/>
            </a:pPr>
            <a:r>
              <a:rPr lang="en-US" sz="1600" dirty="0"/>
              <a:t>Mac </a:t>
            </a:r>
            <a:r>
              <a:rPr lang="en-US" sz="1600" dirty="0" err="1"/>
              <a:t>Mok</a:t>
            </a:r>
            <a:endParaRPr lang="en-US" sz="1600" dirty="0"/>
          </a:p>
        </p:txBody>
      </p:sp>
      <p:sp>
        <p:nvSpPr>
          <p:cNvPr id="4" name="Date Placeholder 3">
            <a:extLst>
              <a:ext uri="{FF2B5EF4-FFF2-40B4-BE49-F238E27FC236}">
                <a16:creationId xmlns="" xmlns:a16="http://schemas.microsoft.com/office/drawing/2014/main" id="{9CEE9106-2057-4564-B58B-88A4A3BD5AB2}"/>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41A7CEB1-3C9E-4858-BA22-69B2036242B3}"/>
              </a:ext>
            </a:extLst>
          </p:cNvPr>
          <p:cNvSpPr>
            <a:spLocks noGrp="1"/>
          </p:cNvSpPr>
          <p:nvPr>
            <p:ph type="sldNum" sz="quarter" idx="12"/>
          </p:nvPr>
        </p:nvSpPr>
        <p:spPr/>
        <p:txBody>
          <a:bodyPr/>
          <a:lstStyle/>
          <a:p>
            <a:fld id="{947AAB2B-65A1-4883-BAEE-D4407169C9A3}" type="slidenum">
              <a:rPr lang="en-US" smtClean="0"/>
              <a:t>51</a:t>
            </a:fld>
            <a:endParaRPr lang="en-US"/>
          </a:p>
        </p:txBody>
      </p:sp>
      <p:pic>
        <p:nvPicPr>
          <p:cNvPr id="12290" name="Picture 2" descr="Image result for kimlab">
            <a:extLst>
              <a:ext uri="{FF2B5EF4-FFF2-40B4-BE49-F238E27FC236}">
                <a16:creationId xmlns="" xmlns:a16="http://schemas.microsoft.com/office/drawing/2014/main" id="{36CB001D-BF81-41A7-A9CE-55C5B4AB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502" y="1518779"/>
            <a:ext cx="32956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oft computer science logo">
            <a:extLst>
              <a:ext uri="{FF2B5EF4-FFF2-40B4-BE49-F238E27FC236}">
                <a16:creationId xmlns="" xmlns:a16="http://schemas.microsoft.com/office/drawing/2014/main" id="{12424BFA-2056-493F-9E74-72870E873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400" y="2585855"/>
            <a:ext cx="4695825" cy="116014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donnelly centre toronto logo">
            <a:extLst>
              <a:ext uri="{FF2B5EF4-FFF2-40B4-BE49-F238E27FC236}">
                <a16:creationId xmlns="" xmlns:a16="http://schemas.microsoft.com/office/drawing/2014/main" id="{3D83CE82-EBE4-4AB0-BAA3-EF20D0F09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4434" y="4026227"/>
            <a:ext cx="4797756" cy="1024947"/>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igem toronto logo">
            <a:extLst>
              <a:ext uri="{FF2B5EF4-FFF2-40B4-BE49-F238E27FC236}">
                <a16:creationId xmlns="" xmlns:a16="http://schemas.microsoft.com/office/drawing/2014/main" id="{9157F012-AED1-44D9-826E-43EE4057124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2792"/>
          <a:stretch/>
        </p:blipFill>
        <p:spPr bwMode="auto">
          <a:xfrm>
            <a:off x="4495400" y="5218252"/>
            <a:ext cx="3255521" cy="1274623"/>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Image result for google colab">
            <a:extLst>
              <a:ext uri="{FF2B5EF4-FFF2-40B4-BE49-F238E27FC236}">
                <a16:creationId xmlns="" xmlns:a16="http://schemas.microsoft.com/office/drawing/2014/main" id="{FD260406-4F8A-4B8A-847B-72383B11605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4971" y="5253084"/>
            <a:ext cx="2535528" cy="1121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drawing, plate&#10;&#10;Description automatically generated">
            <a:extLst>
              <a:ext uri="{FF2B5EF4-FFF2-40B4-BE49-F238E27FC236}">
                <a16:creationId xmlns="" xmlns:a16="http://schemas.microsoft.com/office/drawing/2014/main" id="{C96737A3-B9A3-4DCC-AA9D-34C060895D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3028" y="1592173"/>
            <a:ext cx="2055895" cy="993682"/>
          </a:xfrm>
          <a:prstGeom prst="rect">
            <a:avLst/>
          </a:prstGeom>
        </p:spPr>
      </p:pic>
    </p:spTree>
    <p:extLst>
      <p:ext uri="{BB962C8B-B14F-4D97-AF65-F5344CB8AC3E}">
        <p14:creationId xmlns:p14="http://schemas.microsoft.com/office/powerpoint/2010/main" val="22321023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screenshot of a computer&#10;&#10;Description automatically generated">
            <a:extLst>
              <a:ext uri="{FF2B5EF4-FFF2-40B4-BE49-F238E27FC236}">
                <a16:creationId xmlns="" xmlns:a16="http://schemas.microsoft.com/office/drawing/2014/main" id="{AAC3DAF5-FA5C-4678-BE18-D6734ED63FB8}"/>
              </a:ext>
            </a:extLst>
          </p:cNvPr>
          <p:cNvPicPr>
            <a:picLocks noGrp="1" noChangeAspect="1"/>
          </p:cNvPicPr>
          <p:nvPr>
            <p:ph idx="1"/>
          </p:nvPr>
        </p:nvPicPr>
        <p:blipFill rotWithShape="1">
          <a:blip r:embed="rId2"/>
          <a:srcRect t="10681" b="10936"/>
          <a:stretch/>
        </p:blipFill>
        <p:spPr>
          <a:xfrm>
            <a:off x="-5731" y="1282"/>
            <a:ext cx="12191980" cy="6856718"/>
          </a:xfrm>
          <a:prstGeom prst="rect">
            <a:avLst/>
          </a:prstGeom>
        </p:spPr>
      </p:pic>
      <p:sp>
        <p:nvSpPr>
          <p:cNvPr id="4" name="Date Placeholder 3">
            <a:extLst>
              <a:ext uri="{FF2B5EF4-FFF2-40B4-BE49-F238E27FC236}">
                <a16:creationId xmlns="" xmlns:a16="http://schemas.microsoft.com/office/drawing/2014/main" id="{3165BBEE-6F92-49A2-A76B-C8DF9835C29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rgbClr val="FFFFFF"/>
                </a:solidFill>
              </a:rPr>
              <a:t>Tianyu Lu</a:t>
            </a:r>
          </a:p>
        </p:txBody>
      </p:sp>
      <p:sp>
        <p:nvSpPr>
          <p:cNvPr id="5" name="Slide Number Placeholder 4">
            <a:extLst>
              <a:ext uri="{FF2B5EF4-FFF2-40B4-BE49-F238E27FC236}">
                <a16:creationId xmlns="" xmlns:a16="http://schemas.microsoft.com/office/drawing/2014/main" id="{869F2A9B-1DBA-47A6-813D-1A2A7348983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47AAB2B-65A1-4883-BAEE-D4407169C9A3}" type="slidenum">
              <a:rPr lang="en-US">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2648217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7ECF55-C333-45F0-914F-2E8C229F44CB}"/>
              </a:ext>
            </a:extLst>
          </p:cNvPr>
          <p:cNvSpPr>
            <a:spLocks noGrp="1"/>
          </p:cNvSpPr>
          <p:nvPr>
            <p:ph type="title"/>
          </p:nvPr>
        </p:nvSpPr>
        <p:spPr/>
        <p:txBody>
          <a:bodyPr/>
          <a:lstStyle/>
          <a:p>
            <a:r>
              <a:rPr lang="en-US" dirty="0"/>
              <a:t>Making Helices and Sheets</a:t>
            </a:r>
          </a:p>
        </p:txBody>
      </p:sp>
      <p:sp>
        <p:nvSpPr>
          <p:cNvPr id="3" name="Content Placeholder 2">
            <a:extLst>
              <a:ext uri="{FF2B5EF4-FFF2-40B4-BE49-F238E27FC236}">
                <a16:creationId xmlns="" xmlns:a16="http://schemas.microsoft.com/office/drawing/2014/main" id="{2CFCD6F0-3CF5-4FF7-ABA4-2EB002FCDE96}"/>
              </a:ext>
            </a:extLst>
          </p:cNvPr>
          <p:cNvSpPr>
            <a:spLocks noGrp="1"/>
          </p:cNvSpPr>
          <p:nvPr>
            <p:ph idx="1"/>
          </p:nvPr>
        </p:nvSpPr>
        <p:spPr>
          <a:xfrm>
            <a:off x="1677118" y="5250611"/>
            <a:ext cx="3808562" cy="632604"/>
          </a:xfrm>
        </p:spPr>
        <p:txBody>
          <a:bodyPr/>
          <a:lstStyle/>
          <a:p>
            <a:pPr marL="0" indent="0">
              <a:buNone/>
            </a:pPr>
            <a:r>
              <a:rPr lang="en-US" dirty="0"/>
              <a:t>How to generalize?</a:t>
            </a:r>
          </a:p>
        </p:txBody>
      </p:sp>
      <p:sp>
        <p:nvSpPr>
          <p:cNvPr id="4" name="Date Placeholder 3">
            <a:extLst>
              <a:ext uri="{FF2B5EF4-FFF2-40B4-BE49-F238E27FC236}">
                <a16:creationId xmlns="" xmlns:a16="http://schemas.microsoft.com/office/drawing/2014/main" id="{E29EEB2A-FBC5-408D-948C-4E88A4DF1BDD}"/>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694837D0-3775-4E7D-8988-A0BB61614555}"/>
              </a:ext>
            </a:extLst>
          </p:cNvPr>
          <p:cNvSpPr>
            <a:spLocks noGrp="1"/>
          </p:cNvSpPr>
          <p:nvPr>
            <p:ph type="sldNum" sz="quarter" idx="12"/>
          </p:nvPr>
        </p:nvSpPr>
        <p:spPr/>
        <p:txBody>
          <a:bodyPr/>
          <a:lstStyle/>
          <a:p>
            <a:fld id="{947AAB2B-65A1-4883-BAEE-D4407169C9A3}" type="slidenum">
              <a:rPr lang="en-US" smtClean="0"/>
              <a:t>7</a:t>
            </a:fld>
            <a:endParaRPr lang="en-US"/>
          </a:p>
        </p:txBody>
      </p:sp>
      <p:pic>
        <p:nvPicPr>
          <p:cNvPr id="6" name="Picture 5">
            <a:extLst>
              <a:ext uri="{FF2B5EF4-FFF2-40B4-BE49-F238E27FC236}">
                <a16:creationId xmlns="" xmlns:a16="http://schemas.microsoft.com/office/drawing/2014/main" id="{298AE2A6-E53C-48FF-9FC5-BAD32D3C74FE}"/>
              </a:ext>
            </a:extLst>
          </p:cNvPr>
          <p:cNvPicPr>
            <a:picLocks noChangeAspect="1"/>
          </p:cNvPicPr>
          <p:nvPr/>
        </p:nvPicPr>
        <p:blipFill>
          <a:blip r:embed="rId2"/>
          <a:stretch>
            <a:fillRect/>
          </a:stretch>
        </p:blipFill>
        <p:spPr>
          <a:xfrm>
            <a:off x="7495367" y="2072085"/>
            <a:ext cx="3132377" cy="3178526"/>
          </a:xfrm>
          <a:prstGeom prst="rect">
            <a:avLst/>
          </a:prstGeom>
        </p:spPr>
      </p:pic>
      <p:pic>
        <p:nvPicPr>
          <p:cNvPr id="7" name="Picture 6">
            <a:extLst>
              <a:ext uri="{FF2B5EF4-FFF2-40B4-BE49-F238E27FC236}">
                <a16:creationId xmlns="" xmlns:a16="http://schemas.microsoft.com/office/drawing/2014/main" id="{95895A20-A299-4914-B1BA-64C4786EDB45}"/>
              </a:ext>
            </a:extLst>
          </p:cNvPr>
          <p:cNvPicPr>
            <a:picLocks noChangeAspect="1"/>
          </p:cNvPicPr>
          <p:nvPr/>
        </p:nvPicPr>
        <p:blipFill>
          <a:blip r:embed="rId3"/>
          <a:stretch>
            <a:fillRect/>
          </a:stretch>
        </p:blipFill>
        <p:spPr>
          <a:xfrm>
            <a:off x="949192" y="2465313"/>
            <a:ext cx="5264413" cy="1927374"/>
          </a:xfrm>
          <a:prstGeom prst="rect">
            <a:avLst/>
          </a:prstGeom>
        </p:spPr>
      </p:pic>
    </p:spTree>
    <p:extLst>
      <p:ext uri="{BB962C8B-B14F-4D97-AF65-F5344CB8AC3E}">
        <p14:creationId xmlns:p14="http://schemas.microsoft.com/office/powerpoint/2010/main" val="31769825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3D3CD0-B423-4E44-8F4B-EC7003B4CC2B}"/>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 xmlns:a16="http://schemas.microsoft.com/office/drawing/2014/main" id="{7C7115C1-8CBE-4F18-B092-A82DB029D93C}"/>
              </a:ext>
            </a:extLst>
          </p:cNvPr>
          <p:cNvSpPr>
            <a:spLocks noGrp="1"/>
          </p:cNvSpPr>
          <p:nvPr>
            <p:ph idx="1"/>
          </p:nvPr>
        </p:nvSpPr>
        <p:spPr>
          <a:xfrm>
            <a:off x="838200" y="1825625"/>
            <a:ext cx="4046415" cy="4351338"/>
          </a:xfrm>
        </p:spPr>
        <p:txBody>
          <a:bodyPr/>
          <a:lstStyle/>
          <a:p>
            <a:r>
              <a:rPr lang="en-US" dirty="0"/>
              <a:t>CATH version 4.2</a:t>
            </a:r>
          </a:p>
          <a:p>
            <a:pPr lvl="1"/>
            <a:r>
              <a:rPr lang="en-US" dirty="0"/>
              <a:t>C: Class</a:t>
            </a:r>
          </a:p>
          <a:p>
            <a:pPr lvl="1"/>
            <a:r>
              <a:rPr lang="en-US" dirty="0"/>
              <a:t>A: Architecture</a:t>
            </a:r>
          </a:p>
          <a:p>
            <a:pPr lvl="1"/>
            <a:r>
              <a:rPr lang="en-US" dirty="0"/>
              <a:t>T: Topology</a:t>
            </a:r>
          </a:p>
          <a:p>
            <a:pPr lvl="1"/>
            <a:r>
              <a:rPr lang="en-US" dirty="0"/>
              <a:t>H: Homology</a:t>
            </a:r>
          </a:p>
          <a:p>
            <a:r>
              <a:rPr lang="en-US" dirty="0"/>
              <a:t>1.10</a:t>
            </a:r>
          </a:p>
          <a:p>
            <a:pPr lvl="1"/>
            <a:r>
              <a:rPr lang="en-US" dirty="0"/>
              <a:t>59,961 structures</a:t>
            </a:r>
          </a:p>
          <a:p>
            <a:pPr lvl="1"/>
            <a:r>
              <a:rPr lang="en-US" dirty="0"/>
              <a:t>90% training</a:t>
            </a:r>
          </a:p>
          <a:p>
            <a:pPr lvl="1"/>
            <a:r>
              <a:rPr lang="en-US" dirty="0"/>
              <a:t>10% validation</a:t>
            </a:r>
          </a:p>
        </p:txBody>
      </p:sp>
      <p:sp>
        <p:nvSpPr>
          <p:cNvPr id="4" name="Date Placeholder 3">
            <a:extLst>
              <a:ext uri="{FF2B5EF4-FFF2-40B4-BE49-F238E27FC236}">
                <a16:creationId xmlns="" xmlns:a16="http://schemas.microsoft.com/office/drawing/2014/main" id="{2AF73E0D-1B12-415A-AC22-07A7142E39D9}"/>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A5DCCD44-6EFF-43AC-90FD-2BDDA3FD48D6}"/>
              </a:ext>
            </a:extLst>
          </p:cNvPr>
          <p:cNvSpPr>
            <a:spLocks noGrp="1"/>
          </p:cNvSpPr>
          <p:nvPr>
            <p:ph type="sldNum" sz="quarter" idx="12"/>
          </p:nvPr>
        </p:nvSpPr>
        <p:spPr/>
        <p:txBody>
          <a:bodyPr/>
          <a:lstStyle/>
          <a:p>
            <a:fld id="{947AAB2B-65A1-4883-BAEE-D4407169C9A3}" type="slidenum">
              <a:rPr lang="en-US" smtClean="0"/>
              <a:t>8</a:t>
            </a:fld>
            <a:endParaRPr lang="en-US"/>
          </a:p>
        </p:txBody>
      </p:sp>
      <p:pic>
        <p:nvPicPr>
          <p:cNvPr id="4098" name="Picture 2">
            <a:extLst>
              <a:ext uri="{FF2B5EF4-FFF2-40B4-BE49-F238E27FC236}">
                <a16:creationId xmlns="" xmlns:a16="http://schemas.microsoft.com/office/drawing/2014/main" id="{010E46A5-067E-46F7-B2D2-1ADB3DA5A2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8152" y="974772"/>
            <a:ext cx="6031525" cy="5202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562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B928B5-8F45-4D0E-AD3E-6A838CDBEA88}"/>
              </a:ext>
            </a:extLst>
          </p:cNvPr>
          <p:cNvSpPr>
            <a:spLocks noGrp="1"/>
          </p:cNvSpPr>
          <p:nvPr>
            <p:ph type="title"/>
          </p:nvPr>
        </p:nvSpPr>
        <p:spPr/>
        <p:txBody>
          <a:bodyPr/>
          <a:lstStyle/>
          <a:p>
            <a:r>
              <a:rPr lang="en-US" dirty="0"/>
              <a:t>CATH 1.10 – Orthogonal Bundles</a:t>
            </a:r>
          </a:p>
        </p:txBody>
      </p:sp>
      <p:sp>
        <p:nvSpPr>
          <p:cNvPr id="3" name="Content Placeholder 2">
            <a:extLst>
              <a:ext uri="{FF2B5EF4-FFF2-40B4-BE49-F238E27FC236}">
                <a16:creationId xmlns="" xmlns:a16="http://schemas.microsoft.com/office/drawing/2014/main" id="{54ED1451-0565-487F-9DD9-5ACACCFB0372}"/>
              </a:ext>
            </a:extLst>
          </p:cNvPr>
          <p:cNvSpPr>
            <a:spLocks noGrp="1"/>
          </p:cNvSpPr>
          <p:nvPr>
            <p:ph idx="1"/>
          </p:nvPr>
        </p:nvSpPr>
        <p:spPr/>
        <p:txBody>
          <a:bodyPr/>
          <a:lstStyle/>
          <a:p>
            <a:endParaRPr lang="en-US"/>
          </a:p>
        </p:txBody>
      </p:sp>
      <p:sp>
        <p:nvSpPr>
          <p:cNvPr id="4" name="Date Placeholder 3">
            <a:extLst>
              <a:ext uri="{FF2B5EF4-FFF2-40B4-BE49-F238E27FC236}">
                <a16:creationId xmlns="" xmlns:a16="http://schemas.microsoft.com/office/drawing/2014/main" id="{10DCCC13-9459-40F3-8346-467B9C64B76C}"/>
              </a:ext>
            </a:extLst>
          </p:cNvPr>
          <p:cNvSpPr>
            <a:spLocks noGrp="1"/>
          </p:cNvSpPr>
          <p:nvPr>
            <p:ph type="dt" sz="half" idx="10"/>
          </p:nvPr>
        </p:nvSpPr>
        <p:spPr/>
        <p:txBody>
          <a:bodyPr/>
          <a:lstStyle/>
          <a:p>
            <a:r>
              <a:rPr lang="en-US"/>
              <a:t>Tianyu Lu</a:t>
            </a:r>
          </a:p>
        </p:txBody>
      </p:sp>
      <p:sp>
        <p:nvSpPr>
          <p:cNvPr id="5" name="Slide Number Placeholder 4">
            <a:extLst>
              <a:ext uri="{FF2B5EF4-FFF2-40B4-BE49-F238E27FC236}">
                <a16:creationId xmlns="" xmlns:a16="http://schemas.microsoft.com/office/drawing/2014/main" id="{E3C5F9C9-932F-45FE-8912-3956FA6154E5}"/>
              </a:ext>
            </a:extLst>
          </p:cNvPr>
          <p:cNvSpPr>
            <a:spLocks noGrp="1"/>
          </p:cNvSpPr>
          <p:nvPr>
            <p:ph type="sldNum" sz="quarter" idx="12"/>
          </p:nvPr>
        </p:nvSpPr>
        <p:spPr/>
        <p:txBody>
          <a:bodyPr/>
          <a:lstStyle/>
          <a:p>
            <a:fld id="{947AAB2B-65A1-4883-BAEE-D4407169C9A3}" type="slidenum">
              <a:rPr lang="en-US" smtClean="0"/>
              <a:t>9</a:t>
            </a:fld>
            <a:endParaRPr lang="en-US"/>
          </a:p>
        </p:txBody>
      </p:sp>
      <p:pic>
        <p:nvPicPr>
          <p:cNvPr id="6" name="Picture 5">
            <a:extLst>
              <a:ext uri="{FF2B5EF4-FFF2-40B4-BE49-F238E27FC236}">
                <a16:creationId xmlns="" xmlns:a16="http://schemas.microsoft.com/office/drawing/2014/main" id="{26763D8C-9E24-404C-A609-8DE55E759470}"/>
              </a:ext>
            </a:extLst>
          </p:cNvPr>
          <p:cNvPicPr>
            <a:picLocks noChangeAspect="1"/>
          </p:cNvPicPr>
          <p:nvPr/>
        </p:nvPicPr>
        <p:blipFill>
          <a:blip r:embed="rId2"/>
          <a:stretch>
            <a:fillRect/>
          </a:stretch>
        </p:blipFill>
        <p:spPr>
          <a:xfrm>
            <a:off x="838200" y="2045338"/>
            <a:ext cx="2743200" cy="3374925"/>
          </a:xfrm>
          <a:prstGeom prst="rect">
            <a:avLst/>
          </a:prstGeom>
        </p:spPr>
      </p:pic>
      <p:sp>
        <p:nvSpPr>
          <p:cNvPr id="8" name="TextBox 7">
            <a:extLst>
              <a:ext uri="{FF2B5EF4-FFF2-40B4-BE49-F238E27FC236}">
                <a16:creationId xmlns="" xmlns:a16="http://schemas.microsoft.com/office/drawing/2014/main" id="{0FA928DF-501E-437A-BE50-E3D3A8C4E68F}"/>
              </a:ext>
            </a:extLst>
          </p:cNvPr>
          <p:cNvSpPr txBox="1"/>
          <p:nvPr/>
        </p:nvSpPr>
        <p:spPr>
          <a:xfrm>
            <a:off x="838200" y="5613947"/>
            <a:ext cx="2846717" cy="369332"/>
          </a:xfrm>
          <a:prstGeom prst="rect">
            <a:avLst/>
          </a:prstGeom>
          <a:noFill/>
        </p:spPr>
        <p:txBody>
          <a:bodyPr wrap="square">
            <a:spAutoFit/>
          </a:bodyPr>
          <a:lstStyle/>
          <a:p>
            <a:r>
              <a:rPr lang="en-US" dirty="0"/>
              <a:t>2bbrA02-death-domain</a:t>
            </a:r>
          </a:p>
        </p:txBody>
      </p:sp>
      <p:pic>
        <p:nvPicPr>
          <p:cNvPr id="9" name="Picture 8">
            <a:extLst>
              <a:ext uri="{FF2B5EF4-FFF2-40B4-BE49-F238E27FC236}">
                <a16:creationId xmlns="" xmlns:a16="http://schemas.microsoft.com/office/drawing/2014/main" id="{71115569-E2CD-4A15-A713-F990DA2A5037}"/>
              </a:ext>
            </a:extLst>
          </p:cNvPr>
          <p:cNvPicPr>
            <a:picLocks noChangeAspect="1"/>
          </p:cNvPicPr>
          <p:nvPr/>
        </p:nvPicPr>
        <p:blipFill>
          <a:blip r:embed="rId3"/>
          <a:stretch>
            <a:fillRect/>
          </a:stretch>
        </p:blipFill>
        <p:spPr>
          <a:xfrm>
            <a:off x="4523828" y="1757715"/>
            <a:ext cx="2245031" cy="3449764"/>
          </a:xfrm>
          <a:prstGeom prst="rect">
            <a:avLst/>
          </a:prstGeom>
        </p:spPr>
      </p:pic>
      <p:pic>
        <p:nvPicPr>
          <p:cNvPr id="10" name="Picture 9">
            <a:extLst>
              <a:ext uri="{FF2B5EF4-FFF2-40B4-BE49-F238E27FC236}">
                <a16:creationId xmlns="" xmlns:a16="http://schemas.microsoft.com/office/drawing/2014/main" id="{C274FE4C-606C-488D-A3A3-58AD22AC3114}"/>
              </a:ext>
            </a:extLst>
          </p:cNvPr>
          <p:cNvPicPr>
            <a:picLocks noChangeAspect="1"/>
          </p:cNvPicPr>
          <p:nvPr/>
        </p:nvPicPr>
        <p:blipFill>
          <a:blip r:embed="rId4"/>
          <a:stretch>
            <a:fillRect/>
          </a:stretch>
        </p:blipFill>
        <p:spPr>
          <a:xfrm>
            <a:off x="7571256" y="1481109"/>
            <a:ext cx="3643083" cy="4502170"/>
          </a:xfrm>
          <a:prstGeom prst="rect">
            <a:avLst/>
          </a:prstGeom>
        </p:spPr>
      </p:pic>
      <p:sp>
        <p:nvSpPr>
          <p:cNvPr id="12" name="TextBox 11">
            <a:extLst>
              <a:ext uri="{FF2B5EF4-FFF2-40B4-BE49-F238E27FC236}">
                <a16:creationId xmlns="" xmlns:a16="http://schemas.microsoft.com/office/drawing/2014/main" id="{69F31371-F944-4B56-801D-219FE7EAA609}"/>
              </a:ext>
            </a:extLst>
          </p:cNvPr>
          <p:cNvSpPr txBox="1"/>
          <p:nvPr/>
        </p:nvSpPr>
        <p:spPr>
          <a:xfrm>
            <a:off x="4773283" y="5507555"/>
            <a:ext cx="2245031" cy="369332"/>
          </a:xfrm>
          <a:prstGeom prst="rect">
            <a:avLst/>
          </a:prstGeom>
          <a:noFill/>
        </p:spPr>
        <p:txBody>
          <a:bodyPr wrap="square">
            <a:spAutoFit/>
          </a:bodyPr>
          <a:lstStyle/>
          <a:p>
            <a:r>
              <a:rPr lang="en-US" dirty="0"/>
              <a:t>2vb1A00-lysozyme</a:t>
            </a:r>
          </a:p>
        </p:txBody>
      </p:sp>
      <p:sp>
        <p:nvSpPr>
          <p:cNvPr id="14" name="TextBox 13">
            <a:extLst>
              <a:ext uri="{FF2B5EF4-FFF2-40B4-BE49-F238E27FC236}">
                <a16:creationId xmlns="" xmlns:a16="http://schemas.microsoft.com/office/drawing/2014/main" id="{642F9E35-1FAC-49E2-BBF8-C27F841206C8}"/>
              </a:ext>
            </a:extLst>
          </p:cNvPr>
          <p:cNvSpPr txBox="1"/>
          <p:nvPr/>
        </p:nvSpPr>
        <p:spPr>
          <a:xfrm>
            <a:off x="7906178" y="5962060"/>
            <a:ext cx="2973238" cy="369332"/>
          </a:xfrm>
          <a:prstGeom prst="rect">
            <a:avLst/>
          </a:prstGeom>
          <a:noFill/>
        </p:spPr>
        <p:txBody>
          <a:bodyPr wrap="square">
            <a:spAutoFit/>
          </a:bodyPr>
          <a:lstStyle/>
          <a:p>
            <a:r>
              <a:rPr lang="en-US" dirty="0"/>
              <a:t>3h7iA02-dna-polymerase</a:t>
            </a:r>
          </a:p>
        </p:txBody>
      </p:sp>
    </p:spTree>
    <p:extLst>
      <p:ext uri="{BB962C8B-B14F-4D97-AF65-F5344CB8AC3E}">
        <p14:creationId xmlns:p14="http://schemas.microsoft.com/office/powerpoint/2010/main" val="9978892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881</Words>
  <Application>Microsoft Office PowerPoint</Application>
  <PresentationFormat>Widescreen</PresentationFormat>
  <Paragraphs>279</Paragraphs>
  <Slides>51</Slides>
  <Notes>13</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Arial</vt:lpstr>
      <vt:lpstr>Calibri</vt:lpstr>
      <vt:lpstr>Calibri Light</vt:lpstr>
      <vt:lpstr>Century Gothic</vt:lpstr>
      <vt:lpstr>Consolas</vt:lpstr>
      <vt:lpstr>Helvetica Neue</vt:lpstr>
      <vt:lpstr>Palatino Linotype</vt:lpstr>
      <vt:lpstr>Times New Roman</vt:lpstr>
      <vt:lpstr>Office Theme</vt:lpstr>
      <vt:lpstr>1_Office Theme</vt:lpstr>
      <vt:lpstr>Protein Backbone  Search and Design</vt:lpstr>
      <vt:lpstr>Content</vt:lpstr>
      <vt:lpstr>DNA Mimic Proteins: Next Steps</vt:lpstr>
      <vt:lpstr>Dataset</vt:lpstr>
      <vt:lpstr>PowerPoint Presentation</vt:lpstr>
      <vt:lpstr>PowerPoint Presentation</vt:lpstr>
      <vt:lpstr>Making Helices and Sheets</vt:lpstr>
      <vt:lpstr>Dataset</vt:lpstr>
      <vt:lpstr>CATH 1.10 – Orthogonal Bundles</vt:lpstr>
      <vt:lpstr>Transformer</vt:lpstr>
      <vt:lpstr>Transformers</vt:lpstr>
      <vt:lpstr>Autoregressive Model</vt:lpstr>
      <vt:lpstr>Transformer Architecture</vt:lpstr>
      <vt:lpstr>Encoder</vt:lpstr>
      <vt:lpstr>Attention</vt:lpstr>
      <vt:lpstr>Decoder</vt:lpstr>
      <vt:lpstr>Modified Architecture</vt:lpstr>
      <vt:lpstr>Results</vt:lpstr>
      <vt:lpstr>Autoregressive Prediction</vt:lpstr>
      <vt:lpstr>Periodicity</vt:lpstr>
      <vt:lpstr>Representation</vt:lpstr>
      <vt:lpstr>Representation + Tanh</vt:lpstr>
      <vt:lpstr>Backbone Samples</vt:lpstr>
      <vt:lpstr>Related Work</vt:lpstr>
      <vt:lpstr>Distance Matrix</vt:lpstr>
      <vt:lpstr>GAN</vt:lpstr>
      <vt:lpstr>GAN Samples</vt:lpstr>
      <vt:lpstr>Contact Map to Coordinates</vt:lpstr>
      <vt:lpstr>Immunoglobulin-VAE</vt:lpstr>
      <vt:lpstr>PowerPoint Presentation</vt:lpstr>
      <vt:lpstr>Latent Space Sampling</vt:lpstr>
      <vt:lpstr>3wx4 Mimic</vt:lpstr>
      <vt:lpstr>3wx4 DNA Mimic</vt:lpstr>
      <vt:lpstr>Docking</vt:lpstr>
      <vt:lpstr>MD Simulation Clusters</vt:lpstr>
      <vt:lpstr>Rosetta Design</vt:lpstr>
      <vt:lpstr>Symmetries</vt:lpstr>
      <vt:lpstr>Max-Max-3wx4 Docking</vt:lpstr>
      <vt:lpstr>Myc and Max</vt:lpstr>
      <vt:lpstr>MaSIF</vt:lpstr>
      <vt:lpstr>MaSIF - Motivation</vt:lpstr>
      <vt:lpstr>MaSIF Search</vt:lpstr>
      <vt:lpstr>PowerPoint Presentation</vt:lpstr>
      <vt:lpstr>MaSIF Search on 5’-CACGTG-3’</vt:lpstr>
      <vt:lpstr>MaSIF Search on DNA Mimics</vt:lpstr>
      <vt:lpstr>MaSIF Search on 3wx4</vt:lpstr>
      <vt:lpstr>DNA Mimics vs Random Proteins</vt:lpstr>
      <vt:lpstr>MaSIF-Search on PDB</vt:lpstr>
      <vt:lpstr>References</vt:lpstr>
      <vt:lpstr>References</vt:lpstr>
      <vt:lpstr>Acknowledgements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 Structure  Search and Design</dc:title>
  <dc:creator>Lu Tianyu</dc:creator>
  <cp:lastModifiedBy>nissan</cp:lastModifiedBy>
  <cp:revision>58</cp:revision>
  <dcterms:created xsi:type="dcterms:W3CDTF">2020-09-04T04:20:25Z</dcterms:created>
  <dcterms:modified xsi:type="dcterms:W3CDTF">2020-09-13T05:35:35Z</dcterms:modified>
</cp:coreProperties>
</file>